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Barlow Medium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rompt" pitchFamily="2" charset="-34"/>
      <p:regular r:id="rId24"/>
      <p:bold r:id="rId25"/>
      <p:italic r:id="rId26"/>
      <p:boldItalic r:id="rId27"/>
    </p:embeddedFont>
    <p:embeddedFont>
      <p:font typeface="Questrial" pitchFamily="2" charset="77"/>
      <p:regular r:id="rId28"/>
    </p:embeddedFont>
    <p:embeddedFont>
      <p:font typeface="Rubik" pitchFamily="2" charset="-79"/>
      <p:regular r:id="rId29"/>
      <p:bold r:id="rId30"/>
      <p:italic r:id="rId31"/>
      <p:boldItalic r:id="rId32"/>
    </p:embeddedFont>
    <p:embeddedFont>
      <p:font typeface="Work Sans ExtraBold" panose="020F0502020204030204" pitchFamily="34" charset="0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C9012-98DE-44D7-A648-14E099C4C39C}">
  <a:tblStyle styleId="{D88C9012-98DE-44D7-A648-14E099C4C3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2"/>
    <p:restoredTop sz="94653"/>
  </p:normalViewPr>
  <p:slideViewPr>
    <p:cSldViewPr snapToGrid="0">
      <p:cViewPr varScale="1">
        <p:scale>
          <a:sx n="225" d="100"/>
          <a:sy n="225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d46239da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d46239daf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MSPs during your QBRs: Fill out this scorecard to assess your customer’s current security gaps, and recommend Blumira’s paid editions to help fill the gaps.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d46239daf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d46239daf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0ba81db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0ba81db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0ba81dbf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0ba81dbf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4254aa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4254aa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d46239da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d46239da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d46239da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d46239daf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d46239daf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d46239daf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d46239daf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d46239daf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d46239da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d46239da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d46239daf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d46239daf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d46239daf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d46239daf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7417" y="2732367"/>
            <a:ext cx="51672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Prompt"/>
              <a:buNone/>
              <a:defRPr sz="5500" b="1"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04284" y="4018467"/>
            <a:ext cx="41214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1053498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053498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2" hasCustomPrompt="1"/>
          </p:nvPr>
        </p:nvSpPr>
        <p:spPr>
          <a:xfrm>
            <a:off x="1053498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3"/>
          </p:nvPr>
        </p:nvSpPr>
        <p:spPr>
          <a:xfrm>
            <a:off x="2834737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2834737" y="2311111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5" hasCustomPrompt="1"/>
          </p:nvPr>
        </p:nvSpPr>
        <p:spPr>
          <a:xfrm>
            <a:off x="2834737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ctrTitle" idx="6"/>
          </p:nvPr>
        </p:nvSpPr>
        <p:spPr>
          <a:xfrm>
            <a:off x="4615975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7"/>
          </p:nvPr>
        </p:nvSpPr>
        <p:spPr>
          <a:xfrm>
            <a:off x="4615975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8" hasCustomPrompt="1"/>
          </p:nvPr>
        </p:nvSpPr>
        <p:spPr>
          <a:xfrm>
            <a:off x="4615975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9"/>
          </p:nvPr>
        </p:nvSpPr>
        <p:spPr>
          <a:xfrm>
            <a:off x="723600" y="340212"/>
            <a:ext cx="7696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ctrTitle" idx="13"/>
          </p:nvPr>
        </p:nvSpPr>
        <p:spPr>
          <a:xfrm>
            <a:off x="6397214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4"/>
          </p:nvPr>
        </p:nvSpPr>
        <p:spPr>
          <a:xfrm>
            <a:off x="6397214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15" hasCustomPrompt="1"/>
          </p:nvPr>
        </p:nvSpPr>
        <p:spPr>
          <a:xfrm>
            <a:off x="6397214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 flipH="1">
            <a:off x="5097072" y="242160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 flipH="1">
            <a:off x="5097075" y="1634250"/>
            <a:ext cx="2631000" cy="7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600" b="1">
                <a:solidFill>
                  <a:schemeClr val="accent4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>
  <p:cSld name="CUSTOM_1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604675" y="1674350"/>
            <a:ext cx="2884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6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598600" y="1700150"/>
            <a:ext cx="2797200" cy="6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3763000" y="2266950"/>
            <a:ext cx="26328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CUSTOM_17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ctrTitle"/>
          </p:nvPr>
        </p:nvSpPr>
        <p:spPr>
          <a:xfrm>
            <a:off x="619931" y="981650"/>
            <a:ext cx="34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3415550" y="1033419"/>
            <a:ext cx="3785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2"/>
          </p:nvPr>
        </p:nvSpPr>
        <p:spPr>
          <a:xfrm>
            <a:off x="3083436" y="3239534"/>
            <a:ext cx="3976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ctrTitle" idx="3"/>
          </p:nvPr>
        </p:nvSpPr>
        <p:spPr>
          <a:xfrm>
            <a:off x="6569611" y="3161537"/>
            <a:ext cx="1888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 ">
  <p:cSld name="CUSTOM_16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2608000" y="1700150"/>
            <a:ext cx="2797200" cy="6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2608000" y="2266950"/>
            <a:ext cx="26328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6467250" y="344897"/>
            <a:ext cx="2046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8_2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ctrTitle" idx="2"/>
          </p:nvPr>
        </p:nvSpPr>
        <p:spPr>
          <a:xfrm>
            <a:off x="2578763" y="194765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2578763" y="246080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ctrTitle" idx="3"/>
          </p:nvPr>
        </p:nvSpPr>
        <p:spPr>
          <a:xfrm>
            <a:off x="4829663" y="266115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4"/>
          </p:nvPr>
        </p:nvSpPr>
        <p:spPr>
          <a:xfrm>
            <a:off x="4829663" y="302190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ctrTitle" idx="5"/>
          </p:nvPr>
        </p:nvSpPr>
        <p:spPr>
          <a:xfrm>
            <a:off x="2578763" y="318590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6"/>
          </p:nvPr>
        </p:nvSpPr>
        <p:spPr>
          <a:xfrm>
            <a:off x="2578763" y="3707403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8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ctrTitle" idx="2"/>
          </p:nvPr>
        </p:nvSpPr>
        <p:spPr>
          <a:xfrm>
            <a:off x="1311650" y="15008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ubTitle" idx="1"/>
          </p:nvPr>
        </p:nvSpPr>
        <p:spPr>
          <a:xfrm>
            <a:off x="1311650" y="2014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ctrTitle" idx="3"/>
          </p:nvPr>
        </p:nvSpPr>
        <p:spPr>
          <a:xfrm>
            <a:off x="1311650" y="27391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4"/>
          </p:nvPr>
        </p:nvSpPr>
        <p:spPr>
          <a:xfrm>
            <a:off x="1311650" y="3252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9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719174" y="2045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2"/>
          </p:nvPr>
        </p:nvSpPr>
        <p:spPr>
          <a:xfrm>
            <a:off x="4215521" y="2045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ctrTitle"/>
          </p:nvPr>
        </p:nvSpPr>
        <p:spPr>
          <a:xfrm>
            <a:off x="318574" y="1736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ctrTitle" idx="3"/>
          </p:nvPr>
        </p:nvSpPr>
        <p:spPr>
          <a:xfrm>
            <a:off x="3814871" y="1736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719224" y="33866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ctrTitle" idx="5"/>
          </p:nvPr>
        </p:nvSpPr>
        <p:spPr>
          <a:xfrm>
            <a:off x="318574" y="3078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6"/>
          </p:nvPr>
        </p:nvSpPr>
        <p:spPr>
          <a:xfrm>
            <a:off x="4215521" y="33866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ctrTitle" idx="7"/>
          </p:nvPr>
        </p:nvSpPr>
        <p:spPr>
          <a:xfrm>
            <a:off x="3814871" y="3078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ctrTitle" idx="8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>
            <a:off x="987750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2"/>
          </p:nvPr>
        </p:nvSpPr>
        <p:spPr>
          <a:xfrm>
            <a:off x="3674163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987750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ctrTitle" idx="3"/>
          </p:nvPr>
        </p:nvSpPr>
        <p:spPr>
          <a:xfrm>
            <a:off x="3674163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4"/>
          </p:nvPr>
        </p:nvSpPr>
        <p:spPr>
          <a:xfrm>
            <a:off x="6320500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ctrTitle" idx="5"/>
          </p:nvPr>
        </p:nvSpPr>
        <p:spPr>
          <a:xfrm>
            <a:off x="6320500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 idx="6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9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subTitle" idx="1"/>
          </p:nvPr>
        </p:nvSpPr>
        <p:spPr>
          <a:xfrm>
            <a:off x="624750" y="2832975"/>
            <a:ext cx="176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ubTitle" idx="2"/>
          </p:nvPr>
        </p:nvSpPr>
        <p:spPr>
          <a:xfrm>
            <a:off x="2993175" y="2832975"/>
            <a:ext cx="176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624750" y="2524375"/>
            <a:ext cx="1451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ctrTitle" idx="3"/>
          </p:nvPr>
        </p:nvSpPr>
        <p:spPr>
          <a:xfrm>
            <a:off x="2993188" y="2524375"/>
            <a:ext cx="1147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 idx="4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624432" y="637525"/>
            <a:ext cx="3985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22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ctrTitle"/>
          </p:nvPr>
        </p:nvSpPr>
        <p:spPr>
          <a:xfrm>
            <a:off x="604675" y="1474850"/>
            <a:ext cx="2490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 idx="2" hasCustomPrompt="1"/>
          </p:nvPr>
        </p:nvSpPr>
        <p:spPr>
          <a:xfrm>
            <a:off x="599115" y="485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624750" y="26139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720000" y="2655075"/>
            <a:ext cx="2014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 idx="2" hasCustomPrompt="1"/>
          </p:nvPr>
        </p:nvSpPr>
        <p:spPr>
          <a:xfrm>
            <a:off x="317829" y="2190057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3"/>
          </p:nvPr>
        </p:nvSpPr>
        <p:spPr>
          <a:xfrm>
            <a:off x="720000" y="4212100"/>
            <a:ext cx="2014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4" hasCustomPrompt="1"/>
          </p:nvPr>
        </p:nvSpPr>
        <p:spPr>
          <a:xfrm>
            <a:off x="317829" y="3747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5"/>
          </p:nvPr>
        </p:nvSpPr>
        <p:spPr>
          <a:xfrm>
            <a:off x="6358828" y="2655075"/>
            <a:ext cx="18813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6" hasCustomPrompt="1"/>
          </p:nvPr>
        </p:nvSpPr>
        <p:spPr>
          <a:xfrm>
            <a:off x="6358837" y="2190057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0"/>
          <p:cNvSpPr txBox="1">
            <a:spLocks noGrp="1"/>
          </p:cNvSpPr>
          <p:nvPr>
            <p:ph type="subTitle" idx="7"/>
          </p:nvPr>
        </p:nvSpPr>
        <p:spPr>
          <a:xfrm>
            <a:off x="6358828" y="4212100"/>
            <a:ext cx="188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8" hasCustomPrompt="1"/>
          </p:nvPr>
        </p:nvSpPr>
        <p:spPr>
          <a:xfrm>
            <a:off x="6358837" y="3747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1">
  <p:cSld name="CUSTOM_18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ctrTitle" idx="2"/>
          </p:nvPr>
        </p:nvSpPr>
        <p:spPr>
          <a:xfrm>
            <a:off x="625850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ubTitle" idx="1"/>
          </p:nvPr>
        </p:nvSpPr>
        <p:spPr>
          <a:xfrm>
            <a:off x="625850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ctrTitle" idx="3"/>
          </p:nvPr>
        </p:nvSpPr>
        <p:spPr>
          <a:xfrm>
            <a:off x="6642475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ubTitle" idx="4"/>
          </p:nvPr>
        </p:nvSpPr>
        <p:spPr>
          <a:xfrm>
            <a:off x="6642475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5"/>
          </p:nvPr>
        </p:nvSpPr>
        <p:spPr>
          <a:xfrm>
            <a:off x="625850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6"/>
          </p:nvPr>
        </p:nvSpPr>
        <p:spPr>
          <a:xfrm>
            <a:off x="625850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ctrTitle" idx="7"/>
          </p:nvPr>
        </p:nvSpPr>
        <p:spPr>
          <a:xfrm>
            <a:off x="3634163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subTitle" idx="8"/>
          </p:nvPr>
        </p:nvSpPr>
        <p:spPr>
          <a:xfrm>
            <a:off x="3634163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ctrTitle" idx="9"/>
          </p:nvPr>
        </p:nvSpPr>
        <p:spPr>
          <a:xfrm>
            <a:off x="3634163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ubTitle" idx="13"/>
          </p:nvPr>
        </p:nvSpPr>
        <p:spPr>
          <a:xfrm>
            <a:off x="3634163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ctrTitle" idx="14"/>
          </p:nvPr>
        </p:nvSpPr>
        <p:spPr>
          <a:xfrm>
            <a:off x="6642475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15"/>
          </p:nvPr>
        </p:nvSpPr>
        <p:spPr>
          <a:xfrm>
            <a:off x="6642475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/>
          </p:nvPr>
        </p:nvSpPr>
        <p:spPr>
          <a:xfrm>
            <a:off x="617941" y="1086028"/>
            <a:ext cx="25155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617941" y="2116054"/>
            <a:ext cx="4224900" cy="11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642050" y="18300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471900" y="1545925"/>
            <a:ext cx="80517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71900" y="757075"/>
            <a:ext cx="80517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71900" y="1545925"/>
            <a:ext cx="38010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5185"/>
              </a:buClr>
              <a:buSzPts val="1200"/>
              <a:buFont typeface="Rubik"/>
              <a:buChar char="●"/>
              <a:defRPr>
                <a:solidFill>
                  <a:srgbClr val="37518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2"/>
          </p:nvPr>
        </p:nvSpPr>
        <p:spPr>
          <a:xfrm>
            <a:off x="4581800" y="1545925"/>
            <a:ext cx="39417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5185"/>
              </a:buClr>
              <a:buSzPts val="1200"/>
              <a:buFont typeface="Rubik"/>
              <a:buChar char="●"/>
              <a:defRPr>
                <a:solidFill>
                  <a:srgbClr val="37518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471900" y="757075"/>
            <a:ext cx="80517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mpt"/>
              <a:buNone/>
              <a:defRPr sz="28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mira.com/do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lumira.com/integration/dynamic-block-lists-threat-fee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mira.com/integration/dynamic-block-lists-threat-fee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7EF8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ctrTitle"/>
          </p:nvPr>
        </p:nvSpPr>
        <p:spPr>
          <a:xfrm>
            <a:off x="624425" y="1170925"/>
            <a:ext cx="5481900" cy="11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Security Gap Assessment For </a:t>
            </a:r>
            <a:r>
              <a:rPr lang="en" b="0" i="1">
                <a:solidFill>
                  <a:schemeClr val="lt1"/>
                </a:solidFill>
              </a:rPr>
              <a:t>[Company Name]</a:t>
            </a:r>
            <a:endParaRPr b="0" i="1">
              <a:solidFill>
                <a:schemeClr val="lt1"/>
              </a:solidFill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120" y="4700016"/>
            <a:ext cx="859536" cy="191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/>
        </p:nvSpPr>
        <p:spPr>
          <a:xfrm>
            <a:off x="624425" y="3172200"/>
            <a:ext cx="507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 Analysis of Your Current Logging, Threat Detection &amp; Response Score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47"/>
          <p:cNvGraphicFramePr/>
          <p:nvPr/>
        </p:nvGraphicFramePr>
        <p:xfrm>
          <a:off x="731520" y="1097280"/>
          <a:ext cx="7772425" cy="215661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has high availability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has 24x7 automated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queue logs in the event of an internet outage and resume once connectivity is re-established?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" name="Google Shape;287;p47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Monitoring</a:t>
            </a:r>
            <a:endParaRPr/>
          </a:p>
        </p:txBody>
      </p:sp>
      <p:sp>
        <p:nvSpPr>
          <p:cNvPr id="288" name="Google Shape;288;p47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8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Recommendations</a:t>
            </a:r>
            <a:endParaRPr/>
          </a:p>
        </p:txBody>
      </p:sp>
      <p:graphicFrame>
        <p:nvGraphicFramePr>
          <p:cNvPr id="295" name="Google Shape;295;p48"/>
          <p:cNvGraphicFramePr/>
          <p:nvPr/>
        </p:nvGraphicFramePr>
        <p:xfrm>
          <a:off x="147475" y="1514819"/>
          <a:ext cx="2678800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Before Blumira</a:t>
                      </a:r>
                      <a:endParaRPr sz="1500"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3/13</a:t>
                      </a:r>
                      <a:endParaRPr sz="1700" b="1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0/4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6" name="Google Shape;296;p48"/>
          <p:cNvGraphicFramePr/>
          <p:nvPr/>
        </p:nvGraphicFramePr>
        <p:xfrm>
          <a:off x="6160275" y="1514819"/>
          <a:ext cx="2819800" cy="337731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Advanced Edition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13/13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4/4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" name="Google Shape;297;p48"/>
          <p:cNvSpPr txBox="1"/>
          <p:nvPr/>
        </p:nvSpPr>
        <p:spPr>
          <a:xfrm>
            <a:off x="604675" y="866825"/>
            <a:ext cx="560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Open Sans"/>
                <a:ea typeface="Open Sans"/>
                <a:cs typeface="Open Sans"/>
                <a:sym typeface="Open Sans"/>
              </a:rPr>
              <a:t>We recommend adding Blumira Advanced Edition to fill your gaps: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8" name="Google Shape;298;p48"/>
          <p:cNvGraphicFramePr/>
          <p:nvPr/>
        </p:nvGraphicFramePr>
        <p:xfrm>
          <a:off x="3083375" y="1514819"/>
          <a:ext cx="2819800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Free Edition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2/6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6/13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2/6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2/7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3/4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2/3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9" name="Google Shape;299;p48"/>
          <p:cNvPicPr preferRelativeResize="0"/>
          <p:nvPr/>
        </p:nvPicPr>
        <p:blipFill rotWithShape="1">
          <a:blip r:embed="rId3">
            <a:alphaModFix/>
          </a:blip>
          <a:srcRect t="32787" b="32006"/>
          <a:stretch/>
        </p:blipFill>
        <p:spPr>
          <a:xfrm>
            <a:off x="6543225" y="1111013"/>
            <a:ext cx="2053901" cy="5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ctrTitle"/>
          </p:nvPr>
        </p:nvSpPr>
        <p:spPr>
          <a:xfrm>
            <a:off x="618784" y="280905"/>
            <a:ext cx="75261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vs Paid Editions</a:t>
            </a:r>
            <a:endParaRPr/>
          </a:p>
        </p:txBody>
      </p:sp>
      <p:graphicFrame>
        <p:nvGraphicFramePr>
          <p:cNvPr id="305" name="Google Shape;305;p49"/>
          <p:cNvGraphicFramePr/>
          <p:nvPr>
            <p:extLst>
              <p:ext uri="{D42A27DB-BD31-4B8C-83A1-F6EECF244321}">
                <p14:modId xmlns:p14="http://schemas.microsoft.com/office/powerpoint/2010/main" val="2411380859"/>
              </p:ext>
            </p:extLst>
          </p:nvPr>
        </p:nvGraphicFramePr>
        <p:xfrm>
          <a:off x="656100" y="1205815"/>
          <a:ext cx="8058925" cy="386291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79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Name </a:t>
                      </a:r>
                      <a:endParaRPr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Paid Edition Features Gained</a:t>
                      </a:r>
                      <a:endParaRPr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Rule Management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visibility. Ability to enable/disable detections. The ability to customize detections to not trigger findings for certain hosts or IP addresses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24/7 Security Operations Team Support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 and Security support. In addition to 24/7 Security Response help, the SecOps team also helps customize the Blumira product experience for customers through changes to dashboards, reports, and detections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Reporting and Dashboards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save and schedule custom reports, delivered via email on a frequency of your choice.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Additional dashboards that provide detailed insights to security and management teams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Retention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Either 30 days (M365), or 1 year (Cloud, Advanced) of data retention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Integrations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Free edition and M365 edition both leverage the M365 Integration. Additional integrations are available in paid editions: (See full list at </a:t>
                      </a:r>
                      <a:r>
                        <a:rPr lang="en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blumira.com/docs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Dynamic Blocklists and Honeypots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blocking of security threats on your internet gateway </a:t>
                      </a:r>
                      <a:r>
                        <a:rPr lang="en-US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(For supported Firewalls)</a:t>
                      </a:r>
                      <a:r>
                        <a:rPr lang="en-US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Honeypots for detection of unauthorized access attempts and lateral movement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6" name="Google Shape;306;p49"/>
          <p:cNvSpPr txBox="1"/>
          <p:nvPr/>
        </p:nvSpPr>
        <p:spPr>
          <a:xfrm>
            <a:off x="618784" y="747255"/>
            <a:ext cx="771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Open Sans"/>
                <a:ea typeface="Open Sans"/>
                <a:cs typeface="Open Sans"/>
                <a:sym typeface="Open Sans"/>
              </a:rPr>
              <a:t>Features Gained When Moving to a Paid Edition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75261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Logging, Detection &amp; Response?</a:t>
            </a:r>
            <a:endParaRPr/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732300" y="1373744"/>
          <a:ext cx="8058925" cy="357135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237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Essential for forensics &amp; detection; required by CMMC, NIST, PCI and cyber insurance to get claims paid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Critical to identify attacks early to stop a breach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Real-time, prioritized alerts enable faster response times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year of data retention required; ensure log integrity &amp; confidentiality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response &amp; playbooks to contain threats quickly to limit damage and costs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availability, 24/7 automated monitoring for full reliable coverage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0" y="1538325"/>
            <a:ext cx="742075" cy="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9"/>
          <p:cNvSpPr txBox="1"/>
          <p:nvPr/>
        </p:nvSpPr>
        <p:spPr>
          <a:xfrm>
            <a:off x="604675" y="807950"/>
            <a:ext cx="771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Open Sans"/>
                <a:ea typeface="Open Sans"/>
                <a:cs typeface="Open Sans"/>
                <a:sym typeface="Open Sans"/>
              </a:rPr>
              <a:t>It’s critical to meet security, compliance and cybersecurity insurance: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29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Your Gaps Today?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220" name="Google Shape;220;p40"/>
          <p:cNvGraphicFramePr/>
          <p:nvPr/>
        </p:nvGraphicFramePr>
        <p:xfrm>
          <a:off x="680875" y="1514819"/>
          <a:ext cx="3066675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 State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4/13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0/4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1" name="Google Shape;221;p40"/>
          <p:cNvSpPr txBox="1"/>
          <p:nvPr/>
        </p:nvSpPr>
        <p:spPr>
          <a:xfrm>
            <a:off x="604675" y="821275"/>
            <a:ext cx="722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Open Sans"/>
                <a:ea typeface="Open Sans"/>
                <a:cs typeface="Open Sans"/>
                <a:sym typeface="Open Sans"/>
              </a:rPr>
              <a:t>Scoring your current security posture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2" name="Google Shape;222;p40"/>
          <p:cNvGrpSpPr/>
          <p:nvPr/>
        </p:nvGrpSpPr>
        <p:grpSpPr>
          <a:xfrm>
            <a:off x="4426199" y="1514834"/>
            <a:ext cx="742699" cy="1033515"/>
            <a:chOff x="910723" y="1508212"/>
            <a:chExt cx="251660" cy="350166"/>
          </a:xfrm>
        </p:grpSpPr>
        <p:sp>
          <p:nvSpPr>
            <p:cNvPr id="223" name="Google Shape;223;p40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41"/>
          <p:cNvGraphicFramePr/>
          <p:nvPr/>
        </p:nvGraphicFramePr>
        <p:xfrm>
          <a:off x="731520" y="1097280"/>
          <a:ext cx="7772425" cy="373602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Centralized, offsite, immutable, security/audit log repository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Security/audit log retention for 1 year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Logs are automatically parsed, correlated, and available for query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Windows hosts have security logging enabled beyond the defaults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 logs are centrally collected for on-premises applications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 logs are centrally collected for cloud applications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5" name="Google Shape;245;p41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Logging</a:t>
            </a:r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52" name="Google Shape;252;p42"/>
          <p:cNvGraphicFramePr/>
          <p:nvPr/>
        </p:nvGraphicFramePr>
        <p:xfrm>
          <a:off x="731520" y="1097280"/>
          <a:ext cx="7772400" cy="400452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🚫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✅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 log monitoring for threats across your environment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Advanced detection rules applied to centralized log data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Correlated third-party threat intelligence to detect threats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matching of event and threat information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Honeypot(s) deployed for internal reconnaissance detection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of threats at border gateways &amp; firewalls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common misconfigurations in M365, Windows and/or Linux systems (Elevated Admin Priv, inbox forwarding, internet-accessible RDP or SMB etc.)</a:t>
                      </a:r>
                      <a:endParaRPr sz="12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3" name="Google Shape;253;p42"/>
          <p:cNvSpPr txBox="1">
            <a:spLocks noGrp="1"/>
          </p:cNvSpPr>
          <p:nvPr>
            <p:ph type="ctrTitle"/>
          </p:nvPr>
        </p:nvSpPr>
        <p:spPr>
          <a:xfrm>
            <a:off x="604674" y="341600"/>
            <a:ext cx="7899245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Assessment: Threat Detection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43"/>
          <p:cNvGraphicFramePr/>
          <p:nvPr/>
        </p:nvGraphicFramePr>
        <p:xfrm>
          <a:off x="731520" y="1097280"/>
          <a:ext cx="7772400" cy="349207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for indicators of data exfiltration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for identity attacks such as password spraying and/or credential compromise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Phishing / DNS site detection from Windows and Azure logs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newly created Domain administrator accounts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Lateral movement tools (mimikatz, PSExec, LoL techniques, abuse of PowerShell)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of Clearing of Log Events across cloud and on-prem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9" name="Google Shape;259;p4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74277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Threat Detection, Cont.</a:t>
            </a:r>
            <a:endParaRPr/>
          </a:p>
        </p:txBody>
      </p:sp>
      <p:sp>
        <p:nvSpPr>
          <p:cNvPr id="260" name="Google Shape;260;p43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4"/>
          <p:cNvGraphicFramePr/>
          <p:nvPr/>
        </p:nvGraphicFramePr>
        <p:xfrm>
          <a:off x="731520" y="1097280"/>
          <a:ext cx="7772400" cy="367772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24/7 SecOps guided response available for critical alerts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 is prioritized and consolidated to speed remediation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actionable threats are surfaced to reduce the noise of non-actionable information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Alerts are delivered instantaneously, without delay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Configurable alert options (email, phone call, SMS) based on alert type and priority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Alerts provide direct link back to evidence, threat details and actionable playbooks on how to respond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" name="Google Shape;266;p44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Alerting</a:t>
            </a:r>
            <a:endParaRPr/>
          </a:p>
        </p:txBody>
      </p:sp>
      <p:sp>
        <p:nvSpPr>
          <p:cNvPr id="267" name="Google Shape;267;p44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45"/>
          <p:cNvGraphicFramePr/>
          <p:nvPr/>
        </p:nvGraphicFramePr>
        <p:xfrm>
          <a:off x="731520" y="1097280"/>
          <a:ext cx="7772400" cy="386763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Easily create custom reports helpful in proving compliance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Access to pre-built reports helpful for audit / proving compliance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Scheduled delivery of recurring audit/compliance reports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Offsite 1 year retention of your security/audit logs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new domain administrator account creation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export logs to CSV or JSON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Logs can’t be modified by administrators or attackers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3" name="Google Shape;273;p45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5343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Audit/Compliance</a:t>
            </a:r>
            <a:endParaRPr/>
          </a:p>
        </p:txBody>
      </p:sp>
      <p:sp>
        <p:nvSpPr>
          <p:cNvPr id="274" name="Google Shape;274;p45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731520" y="1097280"/>
          <a:ext cx="7772400" cy="304749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Guided response playbooks can be easily followed to remediate the threats identified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blocking of security threats on your internet gateway </a:t>
                      </a:r>
                      <a:r>
                        <a:rPr lang="en" sz="13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(For supported Firewalls)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 playbooks can be used with basic IT helpdesk skills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Role-based administration for responders to enable IT and/or third party providers to interact and respond with the security team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ctrTitle"/>
          </p:nvPr>
        </p:nvSpPr>
        <p:spPr>
          <a:xfrm>
            <a:off x="604674" y="341600"/>
            <a:ext cx="7899245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Assessment: Threat Response</a:t>
            </a:r>
            <a:endParaRPr dirty="0"/>
          </a:p>
        </p:txBody>
      </p:sp>
      <p:sp>
        <p:nvSpPr>
          <p:cNvPr id="281" name="Google Shape;281;p46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tch Deck Template">
  <a:themeElements>
    <a:clrScheme name="Simple Light">
      <a:dk1>
        <a:srgbClr val="2E2E2E"/>
      </a:dk1>
      <a:lt1>
        <a:srgbClr val="FFFFFF"/>
      </a:lt1>
      <a:dk2>
        <a:srgbClr val="3B3B3B"/>
      </a:dk2>
      <a:lt2>
        <a:srgbClr val="F4F6F8"/>
      </a:lt2>
      <a:accent1>
        <a:srgbClr val="3F7EF8"/>
      </a:accent1>
      <a:accent2>
        <a:srgbClr val="E3ECFE"/>
      </a:accent2>
      <a:accent3>
        <a:srgbClr val="3B3B3B"/>
      </a:accent3>
      <a:accent4>
        <a:srgbClr val="3F7EF8"/>
      </a:accent4>
      <a:accent5>
        <a:srgbClr val="122240"/>
      </a:accent5>
      <a:accent6>
        <a:srgbClr val="727272"/>
      </a:accent6>
      <a:hlink>
        <a:srgbClr val="3BB2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Macintosh PowerPoint</Application>
  <PresentationFormat>On-screen Show (16:9)</PresentationFormat>
  <Paragraphs>239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Barlow Medium</vt:lpstr>
      <vt:lpstr>Arial</vt:lpstr>
      <vt:lpstr>Rubik</vt:lpstr>
      <vt:lpstr>Prompt</vt:lpstr>
      <vt:lpstr>Questrial</vt:lpstr>
      <vt:lpstr>Open Sans</vt:lpstr>
      <vt:lpstr>Work Sans ExtraBold</vt:lpstr>
      <vt:lpstr>Simple Light</vt:lpstr>
      <vt:lpstr>Pitch Deck Template</vt:lpstr>
      <vt:lpstr>Security Gap Assessment For [Company Name]</vt:lpstr>
      <vt:lpstr>Why Logging, Detection &amp; Response?</vt:lpstr>
      <vt:lpstr>Where Are Your Gaps Today?</vt:lpstr>
      <vt:lpstr>Assessment: Logging</vt:lpstr>
      <vt:lpstr>Assessment: Threat Detection</vt:lpstr>
      <vt:lpstr>Assessment: Threat Detection, Cont.</vt:lpstr>
      <vt:lpstr>Assessment: Alerting</vt:lpstr>
      <vt:lpstr>Assessment: Audit/Compliance</vt:lpstr>
      <vt:lpstr>Assessment: Threat Response</vt:lpstr>
      <vt:lpstr>Assessment: Monitoring</vt:lpstr>
      <vt:lpstr>Our Recommendations</vt:lpstr>
      <vt:lpstr>Free vs Paid Editions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Gap Assessment For [Company Name]</dc:title>
  <cp:lastModifiedBy>Jeremy Young</cp:lastModifiedBy>
  <cp:revision>1</cp:revision>
  <dcterms:modified xsi:type="dcterms:W3CDTF">2022-06-17T15:03:13Z</dcterms:modified>
</cp:coreProperties>
</file>