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5"/>
    <p:sldMasterId id="214748368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5143500" cx="9144000"/>
  <p:notesSz cx="6858000" cy="9144000"/>
  <p:embeddedFontLst>
    <p:embeddedFont>
      <p:font typeface="Work Sans ExtraBold"/>
      <p:bold r:id="rId33"/>
      <p:boldItalic r:id="rId34"/>
    </p:embeddedFont>
    <p:embeddedFont>
      <p:font typeface="Open Sans SemiBold"/>
      <p:regular r:id="rId35"/>
      <p:bold r:id="rId36"/>
      <p:italic r:id="rId37"/>
      <p:boldItalic r:id="rId38"/>
    </p:embeddedFont>
    <p:embeddedFont>
      <p:font typeface="Barlow Medium"/>
      <p:regular r:id="rId39"/>
      <p:bold r:id="rId40"/>
      <p:italic r:id="rId41"/>
      <p:boldItalic r:id="rId42"/>
    </p:embeddedFont>
    <p:embeddedFont>
      <p:font typeface="Prompt"/>
      <p:regular r:id="rId43"/>
      <p:bold r:id="rId44"/>
      <p:italic r:id="rId45"/>
      <p:boldItalic r:id="rId46"/>
    </p:embeddedFont>
    <p:embeddedFont>
      <p:font typeface="Rubik"/>
      <p:regular r:id="rId47"/>
      <p:bold r:id="rId48"/>
      <p:italic r:id="rId49"/>
      <p:boldItalic r:id="rId50"/>
    </p:embeddedFont>
    <p:embeddedFont>
      <p:font typeface="Questrial"/>
      <p:regular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9E465E-9800-40C4-B733-8A650A770BE4}">
  <a:tblStyle styleId="{749E465E-9800-40C4-B733-8A650A770B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Medium-bold.fntdata"/><Relationship Id="rId42" Type="http://schemas.openxmlformats.org/officeDocument/2006/relationships/font" Target="fonts/BarlowMedium-boldItalic.fntdata"/><Relationship Id="rId41" Type="http://schemas.openxmlformats.org/officeDocument/2006/relationships/font" Target="fonts/BarlowMedium-italic.fntdata"/><Relationship Id="rId44" Type="http://schemas.openxmlformats.org/officeDocument/2006/relationships/font" Target="fonts/Prompt-bold.fntdata"/><Relationship Id="rId43" Type="http://schemas.openxmlformats.org/officeDocument/2006/relationships/font" Target="fonts/Prompt-regular.fntdata"/><Relationship Id="rId46" Type="http://schemas.openxmlformats.org/officeDocument/2006/relationships/font" Target="fonts/Prompt-boldItalic.fntdata"/><Relationship Id="rId45" Type="http://schemas.openxmlformats.org/officeDocument/2006/relationships/font" Target="fonts/Promp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Rubik-bold.fntdata"/><Relationship Id="rId47" Type="http://schemas.openxmlformats.org/officeDocument/2006/relationships/font" Target="fonts/Rubik-regular.fntdata"/><Relationship Id="rId49" Type="http://schemas.openxmlformats.org/officeDocument/2006/relationships/font" Target="fonts/Rubik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font" Target="fonts/WorkSansExtraBold-bold.fntdata"/><Relationship Id="rId32" Type="http://schemas.openxmlformats.org/officeDocument/2006/relationships/slide" Target="slides/slide25.xml"/><Relationship Id="rId35" Type="http://schemas.openxmlformats.org/officeDocument/2006/relationships/font" Target="fonts/OpenSansSemiBold-regular.fntdata"/><Relationship Id="rId34" Type="http://schemas.openxmlformats.org/officeDocument/2006/relationships/font" Target="fonts/WorkSansExtraBold-boldItalic.fntdata"/><Relationship Id="rId37" Type="http://schemas.openxmlformats.org/officeDocument/2006/relationships/font" Target="fonts/OpenSansSemiBold-italic.fntdata"/><Relationship Id="rId36" Type="http://schemas.openxmlformats.org/officeDocument/2006/relationships/font" Target="fonts/OpenSansSemiBold-bold.fntdata"/><Relationship Id="rId39" Type="http://schemas.openxmlformats.org/officeDocument/2006/relationships/font" Target="fonts/BarlowMedium-regular.fntdata"/><Relationship Id="rId38" Type="http://schemas.openxmlformats.org/officeDocument/2006/relationships/font" Target="fonts/OpenSansSemiBold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Questrial-regular.fntdata"/><Relationship Id="rId50" Type="http://schemas.openxmlformats.org/officeDocument/2006/relationships/font" Target="fonts/Rubik-boldItalic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4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3.xml"/><Relationship Id="rId54" Type="http://schemas.openxmlformats.org/officeDocument/2006/relationships/font" Target="fonts/OpenSans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d52b6026e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4d52b6026e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4d52b6026e_0_8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4d52b6026e_0_8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our differentiators vs. competitors 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 We offer an open XDR that’s vendor-agnostic, unlike many closed native XDRs on the market today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 Blumira is easy to use, automating threat detection and response to help you deploy quickly and contain threats faster </a:t>
            </a:r>
            <a:r>
              <a:rPr lang="en">
                <a:solidFill>
                  <a:schemeClr val="dk1"/>
                </a:solidFill>
              </a:rPr>
              <a:t> (other vendors take 5x longer to deploy, with automated response as an expensive add-on)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 Our managed platform saves you time and effort to do threat hunting and other manual security tasks (other vendors require a steep learning curve to maintain and manage over time)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– We help you satisfy more compliance controls with one solution, from one year of data retention to endpoint visibility, log monitoring, detection and response (other vendors don’t offer a SIEM or retention)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4d52b6026e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4d52b6026e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4d52b6026e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4d52b6026e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 user can sign in &amp; quickly set up an integration to send logs from their cloud applications to Blumira’s app (via API), or set up on-prem integrations using a sensor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Blumira applies detection rules automatically, starts to analyze logs for threats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Sends users notifications of findings with instructions on how to respond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Users can see more information about findings with pre-built reports and dashboards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Paid edition users can get more security features – get automated response, unlimited integrations, full support, etc.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Users can reach out directly in product to message our security team for help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4d52b6026e_0_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4d52b6026e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The first step to XDR is Blumira’s cloud SIEM as the core foundation of your platform.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4d52b6026e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4d52b6026e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4d52b6026e_0_10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4d52b6026e_0_1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4d52b6026e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4d52b6026e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4d52b6026e_0_1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4d52b6026e_0_1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Free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 – Start to see value right away by setting up 3 cloud connector integrations to stream logs to Blumira’s SIEM platform for analysis, detection and response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SIEM Pro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 – Get access to all cloud and on-prem (sensor) integrations, 24/7 SecOps support for critical priority issues, advanced reporting and the ability to filter your own detection rules for noisy alerts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SIEM + Endpoint Visibility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 – Get everything in SIEM Pro, easily meet compliance with 1 year of data retention, plus 1 Blumira Agent per user for endpoint visibility and response; and access to honeypots to detect unauthorized access attempts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XDR Platform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 – Get complete access to the full suite of products – SIEM + Endpoint Visibility + Automated Response – block threats automatically on endpoints and from known malicious sources with automated host isolation and automated blocking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4d52b6026e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4d52b6026e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Addendum – optional slides to show as needed (to see specific integrations, product UI, sign up for Free edition, etc.)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4d52b6026e_0_1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4d52b6026e_0_1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Logs are sent to Blumira’s sensor and/or via Cloud Connector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Blumira’s sensor parses the logs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Parsed logs are sent to Blumira’s cloud service over port 443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Threat intelligence is correlated to logs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Blumira’s rule-based detections trigger a response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Threat hunting triggers a response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An automated response is taken by Blumira – isolate an endpoint automatically or block malicious traffic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Blumira’s platform notifies the customer, providing a playbook on what actions to take in response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 sz="1000"/>
              <a:t>Customer follows playbook steps and initiates/completes response</a:t>
            </a:r>
            <a:endParaRPr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d52b6026e_0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4d52b6026e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4d52b6026e_0_1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4d52b6026e_0_1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 to every service in your hybrid environment for comprehensive, vendor-agnostic coverage with Blumira’s open XDR platform.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4d52b6026e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4d52b6026e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4d52b6026e_0_11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4d52b6026e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Here’s an example of a </a:t>
            </a:r>
            <a:r>
              <a:rPr b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security finding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that your team will see in Blumira’s platform.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They get an alert prioritized by threat level to understand the criticality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includes a simplified threat analysis, with all relevant and contextual information on who, what, where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It’s easy to choose a team member to assign as a Responder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provide a security playbook to help Responders take the next steps toward remediation (no security expertise required)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have automated response set up, Blumira will immediately isolate affected endpoints or block malicious traffic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need more information, reach out to Blumira’s responsive security team for advice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4d52b6026e_0_1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24d52b6026e_0_1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4d52b6026e_0_1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4d52b6026e_0_1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4d52b6026e_0_1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4d52b6026e_0_1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d52b6026e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4d52b6026e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d52b6026e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4d52b6026e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Market Guide for Extended Detection and Response Solutions by Peter Firstbrook, 2021</a:t>
            </a:r>
            <a:endParaRPr sz="2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4d52b6026e_0_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4d52b6026e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Blumira XDR combines endpoint visibility with automated response, powered by an advanced SIEM foundation to accelerate ransomware and breach prevention.</a:t>
            </a:r>
            <a:endParaRPr sz="2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4d52b6026e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4d52b6026e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There’s additional differences between what’s called Open vs. Native XDR. Open XDR refers to platforms that support a wide variety of integrations with different tools from different vendors. Native XDR refers to more closed systems that mainly support one vendor’s toolset.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Blumira offers an open XDR to simplify security for SMBs, integrating with their third-party tools to provide greater flexibility and broader coverage for hybrid environments as they grow.</a:t>
            </a:r>
            <a:endParaRPr sz="2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4d52b6026e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4d52b6026e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4d52b6026e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4d52b6026e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Small and medium-sized organizations (100-1000 employees) with resource-strapped IT teams struggle to manage security for their hybrid environments due to lack of time, team capabilities and IT complexity.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d52b6026e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4d52b6026e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Blumira provides an accessible, simple and easy-to-use XDR platform that is easy, effective and efficient for SMBs.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They can save time with our platform – we take care of manual security tasks, at scale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They can achieve faster time to detect and respond by leveraging built-in automated response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</a:rPr>
              <a:t>They can also satisfy more compliance controls with our SIEM, endpoint visibility and SOAR capabilities and get more coverage for a hybrid remote workforce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597417" y="2732367"/>
            <a:ext cx="51672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Prompt"/>
              <a:buNone/>
              <a:defRPr b="1" sz="5500">
                <a:solidFill>
                  <a:schemeClr val="lt2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604284" y="4018467"/>
            <a:ext cx="41214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ctrTitle"/>
          </p:nvPr>
        </p:nvSpPr>
        <p:spPr>
          <a:xfrm>
            <a:off x="1053498" y="181033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1053498" y="231111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hasCustomPrompt="1" idx="2" type="title"/>
          </p:nvPr>
        </p:nvSpPr>
        <p:spPr>
          <a:xfrm>
            <a:off x="1053498" y="138464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5"/>
          <p:cNvSpPr txBox="1"/>
          <p:nvPr>
            <p:ph idx="3" type="ctrTitle"/>
          </p:nvPr>
        </p:nvSpPr>
        <p:spPr>
          <a:xfrm>
            <a:off x="2834737" y="181033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4" type="subTitle"/>
          </p:nvPr>
        </p:nvSpPr>
        <p:spPr>
          <a:xfrm>
            <a:off x="2834737" y="2311111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hasCustomPrompt="1" idx="5" type="title"/>
          </p:nvPr>
        </p:nvSpPr>
        <p:spPr>
          <a:xfrm>
            <a:off x="2834737" y="138464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5"/>
          <p:cNvSpPr txBox="1"/>
          <p:nvPr>
            <p:ph idx="6" type="ctrTitle"/>
          </p:nvPr>
        </p:nvSpPr>
        <p:spPr>
          <a:xfrm>
            <a:off x="4615975" y="181033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7" type="subTitle"/>
          </p:nvPr>
        </p:nvSpPr>
        <p:spPr>
          <a:xfrm>
            <a:off x="4615975" y="231111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hasCustomPrompt="1" idx="8" type="title"/>
          </p:nvPr>
        </p:nvSpPr>
        <p:spPr>
          <a:xfrm>
            <a:off x="4615975" y="138464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/>
          <p:nvPr>
            <p:ph idx="9" type="ctrTitle"/>
          </p:nvPr>
        </p:nvSpPr>
        <p:spPr>
          <a:xfrm>
            <a:off x="723600" y="340212"/>
            <a:ext cx="76968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13" type="ctrTitle"/>
          </p:nvPr>
        </p:nvSpPr>
        <p:spPr>
          <a:xfrm>
            <a:off x="6397214" y="181033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rompt"/>
              <a:buNone/>
              <a:defRPr b="1" sz="12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4" type="subTitle"/>
          </p:nvPr>
        </p:nvSpPr>
        <p:spPr>
          <a:xfrm>
            <a:off x="6397214" y="231111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hasCustomPrompt="1" idx="15" type="title"/>
          </p:nvPr>
        </p:nvSpPr>
        <p:spPr>
          <a:xfrm>
            <a:off x="6397214" y="138464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CUSTOM_1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subTitle"/>
          </p:nvPr>
        </p:nvSpPr>
        <p:spPr>
          <a:xfrm flipH="1">
            <a:off x="5097072" y="2421600"/>
            <a:ext cx="2631000" cy="11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type="ctrTitle"/>
          </p:nvPr>
        </p:nvSpPr>
        <p:spPr>
          <a:xfrm>
            <a:off x="604672" y="341610"/>
            <a:ext cx="26619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75" name="Google Shape;75;p16"/>
          <p:cNvSpPr txBox="1"/>
          <p:nvPr>
            <p:ph idx="2" type="subTitle"/>
          </p:nvPr>
        </p:nvSpPr>
        <p:spPr>
          <a:xfrm flipH="1">
            <a:off x="5097075" y="1634250"/>
            <a:ext cx="2631000" cy="7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600">
                <a:solidFill>
                  <a:schemeClr val="accent4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ExtraBold"/>
              <a:buNone/>
              <a:defRPr sz="1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/>
        </p:txBody>
      </p:sp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image">
  <p:cSld name="CUSTOM_14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604675" y="1674350"/>
            <a:ext cx="28848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type="ctrTitle"/>
          </p:nvPr>
        </p:nvSpPr>
        <p:spPr>
          <a:xfrm>
            <a:off x="604672" y="341610"/>
            <a:ext cx="26619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80" name="Google Shape;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20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ctrTitle"/>
          </p:nvPr>
        </p:nvSpPr>
        <p:spPr>
          <a:xfrm>
            <a:off x="604672" y="341610"/>
            <a:ext cx="26619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6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3598600" y="1700150"/>
            <a:ext cx="2797200" cy="62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subTitle"/>
          </p:nvPr>
        </p:nvSpPr>
        <p:spPr>
          <a:xfrm>
            <a:off x="3763000" y="2266950"/>
            <a:ext cx="26328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86" name="Google Shape;8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s">
  <p:cSld name="CUSTOM_17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ctrTitle"/>
          </p:nvPr>
        </p:nvSpPr>
        <p:spPr>
          <a:xfrm>
            <a:off x="619931" y="981650"/>
            <a:ext cx="34143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9" name="Google Shape;89;p20"/>
          <p:cNvSpPr txBox="1"/>
          <p:nvPr>
            <p:ph idx="1" type="subTitle"/>
          </p:nvPr>
        </p:nvSpPr>
        <p:spPr>
          <a:xfrm>
            <a:off x="3415550" y="1033419"/>
            <a:ext cx="3785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2" type="subTitle"/>
          </p:nvPr>
        </p:nvSpPr>
        <p:spPr>
          <a:xfrm>
            <a:off x="3083436" y="3239534"/>
            <a:ext cx="3976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3" type="ctrTitle"/>
          </p:nvPr>
        </p:nvSpPr>
        <p:spPr>
          <a:xfrm>
            <a:off x="6569611" y="3161537"/>
            <a:ext cx="18888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72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92" name="Google Shape;9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 ">
  <p:cSld name="CUSTOM_16_3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2608000" y="1700150"/>
            <a:ext cx="2797200" cy="62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" type="subTitle"/>
          </p:nvPr>
        </p:nvSpPr>
        <p:spPr>
          <a:xfrm>
            <a:off x="2608000" y="2266950"/>
            <a:ext cx="2632800" cy="7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96" name="Google Shape;9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USTOM_15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type="ctrTitle"/>
          </p:nvPr>
        </p:nvSpPr>
        <p:spPr>
          <a:xfrm>
            <a:off x="6467250" y="344897"/>
            <a:ext cx="20460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99" name="Google Shape;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8_2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idx="2" type="ctrTitle"/>
          </p:nvPr>
        </p:nvSpPr>
        <p:spPr>
          <a:xfrm>
            <a:off x="2578763" y="1947659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03" name="Google Shape;103;p23"/>
          <p:cNvSpPr txBox="1"/>
          <p:nvPr>
            <p:ph idx="1" type="subTitle"/>
          </p:nvPr>
        </p:nvSpPr>
        <p:spPr>
          <a:xfrm>
            <a:off x="2578763" y="2460809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23"/>
          <p:cNvSpPr txBox="1"/>
          <p:nvPr>
            <p:ph idx="3" type="ctrTitle"/>
          </p:nvPr>
        </p:nvSpPr>
        <p:spPr>
          <a:xfrm>
            <a:off x="4829663" y="2661159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05" name="Google Shape;105;p23"/>
          <p:cNvSpPr txBox="1"/>
          <p:nvPr>
            <p:ph idx="4" type="subTitle"/>
          </p:nvPr>
        </p:nvSpPr>
        <p:spPr>
          <a:xfrm>
            <a:off x="4829663" y="3021909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5" type="ctrTitle"/>
          </p:nvPr>
        </p:nvSpPr>
        <p:spPr>
          <a:xfrm>
            <a:off x="2578763" y="3185909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idx="6" type="subTitle"/>
          </p:nvPr>
        </p:nvSpPr>
        <p:spPr>
          <a:xfrm>
            <a:off x="2578763" y="3707403"/>
            <a:ext cx="1881300" cy="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08" name="Google Shape;10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18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11" name="Google Shape;111;p24"/>
          <p:cNvSpPr txBox="1"/>
          <p:nvPr>
            <p:ph idx="2" type="ctrTitle"/>
          </p:nvPr>
        </p:nvSpPr>
        <p:spPr>
          <a:xfrm>
            <a:off x="1311650" y="150087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12" name="Google Shape;112;p24"/>
          <p:cNvSpPr txBox="1"/>
          <p:nvPr>
            <p:ph idx="1" type="subTitle"/>
          </p:nvPr>
        </p:nvSpPr>
        <p:spPr>
          <a:xfrm>
            <a:off x="1311650" y="2014025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4"/>
          <p:cNvSpPr txBox="1"/>
          <p:nvPr>
            <p:ph idx="3" type="ctrTitle"/>
          </p:nvPr>
        </p:nvSpPr>
        <p:spPr>
          <a:xfrm>
            <a:off x="1311650" y="273912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14" name="Google Shape;114;p24"/>
          <p:cNvSpPr txBox="1"/>
          <p:nvPr>
            <p:ph idx="4" type="subTitle"/>
          </p:nvPr>
        </p:nvSpPr>
        <p:spPr>
          <a:xfrm>
            <a:off x="1311650" y="3252275"/>
            <a:ext cx="1881300" cy="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15" name="Google Shape;11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9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/>
          <p:nvPr>
            <p:ph idx="1" type="subTitle"/>
          </p:nvPr>
        </p:nvSpPr>
        <p:spPr>
          <a:xfrm>
            <a:off x="719174" y="204505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8" name="Google Shape;118;p25"/>
          <p:cNvSpPr txBox="1"/>
          <p:nvPr>
            <p:ph idx="2" type="subTitle"/>
          </p:nvPr>
        </p:nvSpPr>
        <p:spPr>
          <a:xfrm>
            <a:off x="4215521" y="204505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9" name="Google Shape;119;p25"/>
          <p:cNvSpPr txBox="1"/>
          <p:nvPr>
            <p:ph type="ctrTitle"/>
          </p:nvPr>
        </p:nvSpPr>
        <p:spPr>
          <a:xfrm>
            <a:off x="318574" y="173645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3" type="ctrTitle"/>
          </p:nvPr>
        </p:nvSpPr>
        <p:spPr>
          <a:xfrm>
            <a:off x="3814871" y="173645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21" name="Google Shape;121;p25"/>
          <p:cNvSpPr txBox="1"/>
          <p:nvPr>
            <p:ph idx="4" type="subTitle"/>
          </p:nvPr>
        </p:nvSpPr>
        <p:spPr>
          <a:xfrm>
            <a:off x="719224" y="338660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2" name="Google Shape;122;p25"/>
          <p:cNvSpPr txBox="1"/>
          <p:nvPr>
            <p:ph idx="5" type="ctrTitle"/>
          </p:nvPr>
        </p:nvSpPr>
        <p:spPr>
          <a:xfrm>
            <a:off x="318574" y="30780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6" type="subTitle"/>
          </p:nvPr>
        </p:nvSpPr>
        <p:spPr>
          <a:xfrm>
            <a:off x="4215521" y="338660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7" type="ctrTitle"/>
          </p:nvPr>
        </p:nvSpPr>
        <p:spPr>
          <a:xfrm>
            <a:off x="3814871" y="30780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8"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mpt"/>
              <a:buNone/>
              <a:defRPr sz="1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pic>
        <p:nvPicPr>
          <p:cNvPr id="126" name="Google Shape;12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9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idx="1" type="subTitle"/>
          </p:nvPr>
        </p:nvSpPr>
        <p:spPr>
          <a:xfrm>
            <a:off x="987750" y="2202832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1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9" name="Google Shape;129;p26"/>
          <p:cNvSpPr txBox="1"/>
          <p:nvPr>
            <p:ph idx="2" type="subTitle"/>
          </p:nvPr>
        </p:nvSpPr>
        <p:spPr>
          <a:xfrm>
            <a:off x="3674163" y="2202832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1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0" name="Google Shape;130;p26"/>
          <p:cNvSpPr txBox="1"/>
          <p:nvPr>
            <p:ph type="ctrTitle"/>
          </p:nvPr>
        </p:nvSpPr>
        <p:spPr>
          <a:xfrm>
            <a:off x="987750" y="3569331"/>
            <a:ext cx="21297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3" type="ctrTitle"/>
          </p:nvPr>
        </p:nvSpPr>
        <p:spPr>
          <a:xfrm>
            <a:off x="3674163" y="3569331"/>
            <a:ext cx="21297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32" name="Google Shape;132;p26"/>
          <p:cNvSpPr txBox="1"/>
          <p:nvPr>
            <p:ph idx="4" type="subTitle"/>
          </p:nvPr>
        </p:nvSpPr>
        <p:spPr>
          <a:xfrm>
            <a:off x="6320500" y="2202832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1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3" name="Google Shape;133;p26"/>
          <p:cNvSpPr txBox="1"/>
          <p:nvPr>
            <p:ph idx="5" type="ctrTitle"/>
          </p:nvPr>
        </p:nvSpPr>
        <p:spPr>
          <a:xfrm>
            <a:off x="6320500" y="3569331"/>
            <a:ext cx="21297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mpt"/>
              <a:buNone/>
              <a:defRPr b="1" sz="16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6"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pic>
        <p:nvPicPr>
          <p:cNvPr id="135" name="Google Shape;13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19_2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1" type="subTitle"/>
          </p:nvPr>
        </p:nvSpPr>
        <p:spPr>
          <a:xfrm>
            <a:off x="624750" y="2832975"/>
            <a:ext cx="176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8" name="Google Shape;138;p27"/>
          <p:cNvSpPr txBox="1"/>
          <p:nvPr>
            <p:ph idx="2" type="subTitle"/>
          </p:nvPr>
        </p:nvSpPr>
        <p:spPr>
          <a:xfrm>
            <a:off x="2993175" y="2832975"/>
            <a:ext cx="176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9" name="Google Shape;139;p27"/>
          <p:cNvSpPr txBox="1"/>
          <p:nvPr>
            <p:ph type="ctrTitle"/>
          </p:nvPr>
        </p:nvSpPr>
        <p:spPr>
          <a:xfrm>
            <a:off x="624750" y="2524375"/>
            <a:ext cx="14517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3" type="ctrTitle"/>
          </p:nvPr>
        </p:nvSpPr>
        <p:spPr>
          <a:xfrm>
            <a:off x="2993188" y="2524375"/>
            <a:ext cx="11478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mpt"/>
              <a:buNone/>
              <a:defRPr b="1" sz="16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4"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pic>
        <p:nvPicPr>
          <p:cNvPr id="142" name="Google Shape;14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2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ctrTitle"/>
          </p:nvPr>
        </p:nvSpPr>
        <p:spPr>
          <a:xfrm>
            <a:off x="624432" y="637525"/>
            <a:ext cx="39855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45" name="Google Shape;14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22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ctrTitle"/>
          </p:nvPr>
        </p:nvSpPr>
        <p:spPr>
          <a:xfrm>
            <a:off x="604675" y="1474850"/>
            <a:ext cx="24909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8" name="Google Shape;148;p29"/>
          <p:cNvSpPr txBox="1"/>
          <p:nvPr>
            <p:ph hasCustomPrompt="1" idx="2" type="title"/>
          </p:nvPr>
        </p:nvSpPr>
        <p:spPr>
          <a:xfrm>
            <a:off x="599115" y="485082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Work Sans ExtraBold"/>
              <a:buNone/>
              <a:defRPr sz="4800">
                <a:solidFill>
                  <a:srgbClr val="000000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9"/>
          <p:cNvSpPr txBox="1"/>
          <p:nvPr>
            <p:ph idx="1" type="subTitle"/>
          </p:nvPr>
        </p:nvSpPr>
        <p:spPr>
          <a:xfrm>
            <a:off x="624750" y="261395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50" name="Google Shape;15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23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>
            <p:ph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3" name="Google Shape;153;p30"/>
          <p:cNvSpPr txBox="1"/>
          <p:nvPr>
            <p:ph idx="1" type="subTitle"/>
          </p:nvPr>
        </p:nvSpPr>
        <p:spPr>
          <a:xfrm>
            <a:off x="720000" y="2655075"/>
            <a:ext cx="2014800" cy="4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4" name="Google Shape;154;p30"/>
          <p:cNvSpPr txBox="1"/>
          <p:nvPr>
            <p:ph hasCustomPrompt="1" idx="2" type="title"/>
          </p:nvPr>
        </p:nvSpPr>
        <p:spPr>
          <a:xfrm>
            <a:off x="317829" y="2190057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30"/>
          <p:cNvSpPr txBox="1"/>
          <p:nvPr>
            <p:ph idx="3" type="subTitle"/>
          </p:nvPr>
        </p:nvSpPr>
        <p:spPr>
          <a:xfrm>
            <a:off x="720000" y="4212100"/>
            <a:ext cx="2014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6" name="Google Shape;156;p30"/>
          <p:cNvSpPr txBox="1"/>
          <p:nvPr>
            <p:ph hasCustomPrompt="1" idx="4" type="title"/>
          </p:nvPr>
        </p:nvSpPr>
        <p:spPr>
          <a:xfrm>
            <a:off x="317829" y="3747082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30"/>
          <p:cNvSpPr txBox="1"/>
          <p:nvPr>
            <p:ph idx="5" type="subTitle"/>
          </p:nvPr>
        </p:nvSpPr>
        <p:spPr>
          <a:xfrm>
            <a:off x="6358828" y="2655075"/>
            <a:ext cx="1881300" cy="4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58" name="Google Shape;158;p30"/>
          <p:cNvSpPr txBox="1"/>
          <p:nvPr>
            <p:ph hasCustomPrompt="1" idx="6" type="title"/>
          </p:nvPr>
        </p:nvSpPr>
        <p:spPr>
          <a:xfrm>
            <a:off x="6358837" y="2190057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30"/>
          <p:cNvSpPr txBox="1"/>
          <p:nvPr>
            <p:ph idx="7" type="subTitle"/>
          </p:nvPr>
        </p:nvSpPr>
        <p:spPr>
          <a:xfrm>
            <a:off x="6358828" y="4212100"/>
            <a:ext cx="1881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0" name="Google Shape;160;p30"/>
          <p:cNvSpPr txBox="1"/>
          <p:nvPr>
            <p:ph hasCustomPrompt="1" idx="8" type="title"/>
          </p:nvPr>
        </p:nvSpPr>
        <p:spPr>
          <a:xfrm>
            <a:off x="6358837" y="3747082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rompt"/>
              <a:buNone/>
              <a:defRPr b="1" sz="36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pic>
        <p:nvPicPr>
          <p:cNvPr id="161" name="Google Shape;16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 1">
  <p:cSld name="CUSTOM_18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4" name="Google Shape;164;p31"/>
          <p:cNvSpPr txBox="1"/>
          <p:nvPr>
            <p:ph idx="2" type="ctrTitle"/>
          </p:nvPr>
        </p:nvSpPr>
        <p:spPr>
          <a:xfrm>
            <a:off x="625850" y="180567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65" name="Google Shape;165;p31"/>
          <p:cNvSpPr txBox="1"/>
          <p:nvPr>
            <p:ph idx="1" type="subTitle"/>
          </p:nvPr>
        </p:nvSpPr>
        <p:spPr>
          <a:xfrm>
            <a:off x="625850" y="2395025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6" name="Google Shape;166;p31"/>
          <p:cNvSpPr txBox="1"/>
          <p:nvPr>
            <p:ph idx="3" type="ctrTitle"/>
          </p:nvPr>
        </p:nvSpPr>
        <p:spPr>
          <a:xfrm>
            <a:off x="6642475" y="180567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67" name="Google Shape;167;p31"/>
          <p:cNvSpPr txBox="1"/>
          <p:nvPr>
            <p:ph idx="4" type="subTitle"/>
          </p:nvPr>
        </p:nvSpPr>
        <p:spPr>
          <a:xfrm>
            <a:off x="6642475" y="2395025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5" type="ctrTitle"/>
          </p:nvPr>
        </p:nvSpPr>
        <p:spPr>
          <a:xfrm>
            <a:off x="625850" y="342492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69" name="Google Shape;169;p31"/>
          <p:cNvSpPr txBox="1"/>
          <p:nvPr>
            <p:ph idx="6" type="subTitle"/>
          </p:nvPr>
        </p:nvSpPr>
        <p:spPr>
          <a:xfrm>
            <a:off x="625850" y="4014275"/>
            <a:ext cx="1881300" cy="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0" name="Google Shape;170;p31"/>
          <p:cNvSpPr txBox="1"/>
          <p:nvPr>
            <p:ph idx="7" type="ctrTitle"/>
          </p:nvPr>
        </p:nvSpPr>
        <p:spPr>
          <a:xfrm>
            <a:off x="3634163" y="180567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71" name="Google Shape;171;p31"/>
          <p:cNvSpPr txBox="1"/>
          <p:nvPr>
            <p:ph idx="8" type="subTitle"/>
          </p:nvPr>
        </p:nvSpPr>
        <p:spPr>
          <a:xfrm>
            <a:off x="3634163" y="2395025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2" name="Google Shape;172;p31"/>
          <p:cNvSpPr txBox="1"/>
          <p:nvPr>
            <p:ph idx="9" type="ctrTitle"/>
          </p:nvPr>
        </p:nvSpPr>
        <p:spPr>
          <a:xfrm>
            <a:off x="3634163" y="342492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73" name="Google Shape;173;p31"/>
          <p:cNvSpPr txBox="1"/>
          <p:nvPr>
            <p:ph idx="13" type="subTitle"/>
          </p:nvPr>
        </p:nvSpPr>
        <p:spPr>
          <a:xfrm>
            <a:off x="3634163" y="4014275"/>
            <a:ext cx="1881300" cy="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4" name="Google Shape;174;p31"/>
          <p:cNvSpPr txBox="1"/>
          <p:nvPr>
            <p:ph idx="14" type="ctrTitle"/>
          </p:nvPr>
        </p:nvSpPr>
        <p:spPr>
          <a:xfrm>
            <a:off x="6642475" y="342492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mpt"/>
              <a:buNone/>
              <a:defRPr b="1" sz="18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sp>
        <p:nvSpPr>
          <p:cNvPr id="175" name="Google Shape;175;p31"/>
          <p:cNvSpPr txBox="1"/>
          <p:nvPr>
            <p:ph idx="15" type="subTitle"/>
          </p:nvPr>
        </p:nvSpPr>
        <p:spPr>
          <a:xfrm>
            <a:off x="6642475" y="4014275"/>
            <a:ext cx="1881300" cy="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76" name="Google Shape;17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1_1_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2"/>
          <p:cNvSpPr txBox="1"/>
          <p:nvPr>
            <p:ph type="ctrTitle"/>
          </p:nvPr>
        </p:nvSpPr>
        <p:spPr>
          <a:xfrm>
            <a:off x="617941" y="1086028"/>
            <a:ext cx="2515500" cy="99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9" name="Google Shape;179;p32"/>
          <p:cNvSpPr txBox="1"/>
          <p:nvPr>
            <p:ph idx="1" type="subTitle"/>
          </p:nvPr>
        </p:nvSpPr>
        <p:spPr>
          <a:xfrm>
            <a:off x="617941" y="2116054"/>
            <a:ext cx="4224900" cy="11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180" name="Google Shape;18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10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idx="1" type="body"/>
          </p:nvPr>
        </p:nvSpPr>
        <p:spPr>
          <a:xfrm>
            <a:off x="642050" y="18300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3" name="Google Shape;183;p33"/>
          <p:cNvSpPr txBox="1"/>
          <p:nvPr>
            <p:ph type="ctrTitle"/>
          </p:nvPr>
        </p:nvSpPr>
        <p:spPr>
          <a:xfrm>
            <a:off x="604675" y="341600"/>
            <a:ext cx="667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rompt"/>
              <a:buNone/>
              <a:defRPr sz="300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/>
        </p:txBody>
      </p:sp>
      <p:pic>
        <p:nvPicPr>
          <p:cNvPr id="184" name="Google Shape;18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 type="blank">
  <p:cSld name="BLANK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idx="1" type="body"/>
          </p:nvPr>
        </p:nvSpPr>
        <p:spPr>
          <a:xfrm>
            <a:off x="471900" y="1545925"/>
            <a:ext cx="8051700" cy="31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>
                <a:solidFill>
                  <a:schemeClr val="dk2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>
                <a:solidFill>
                  <a:schemeClr val="dk2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chemeClr val="dk2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>
                <a:solidFill>
                  <a:schemeClr val="dk2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>
                <a:solidFill>
                  <a:schemeClr val="dk2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chemeClr val="dk2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>
                <a:solidFill>
                  <a:schemeClr val="dk2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8" name="Google Shape;188;p35"/>
          <p:cNvSpPr txBox="1"/>
          <p:nvPr>
            <p:ph type="title"/>
          </p:nvPr>
        </p:nvSpPr>
        <p:spPr>
          <a:xfrm>
            <a:off x="471900" y="757075"/>
            <a:ext cx="8051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89" name="Google Shape;18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noFill/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36"/>
          <p:cNvSpPr txBox="1"/>
          <p:nvPr>
            <p:ph idx="1" type="body"/>
          </p:nvPr>
        </p:nvSpPr>
        <p:spPr>
          <a:xfrm>
            <a:off x="471900" y="1545925"/>
            <a:ext cx="3801000" cy="31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375185"/>
              </a:buClr>
              <a:buSzPts val="1200"/>
              <a:buFont typeface="Rubik"/>
              <a:buChar char="●"/>
              <a:defRPr>
                <a:solidFill>
                  <a:srgbClr val="375185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3" name="Google Shape;193;p36"/>
          <p:cNvSpPr txBox="1"/>
          <p:nvPr>
            <p:ph idx="2" type="body"/>
          </p:nvPr>
        </p:nvSpPr>
        <p:spPr>
          <a:xfrm>
            <a:off x="4581800" y="1545925"/>
            <a:ext cx="3941700" cy="31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375185"/>
              </a:buClr>
              <a:buSzPts val="1200"/>
              <a:buFont typeface="Rubik"/>
              <a:buChar char="●"/>
              <a:defRPr>
                <a:solidFill>
                  <a:srgbClr val="375185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4" name="Google Shape;194;p36"/>
          <p:cNvSpPr txBox="1"/>
          <p:nvPr>
            <p:ph type="title"/>
          </p:nvPr>
        </p:nvSpPr>
        <p:spPr>
          <a:xfrm>
            <a:off x="471900" y="757075"/>
            <a:ext cx="8051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 1">
  <p:cSld name="TITLE_AND_BODY_5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7" name="Google Shape;19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6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1" name="Google Shape;20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02" name="Google Shape;20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7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rompt"/>
              <a:buNone/>
              <a:defRPr b="1" sz="2800">
                <a:solidFill>
                  <a:schemeClr val="dk2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53" name="Google Shape;53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818225" y="4702300"/>
            <a:ext cx="861376" cy="1922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3.png"/><Relationship Id="rId11" Type="http://schemas.openxmlformats.org/officeDocument/2006/relationships/image" Target="../media/image8.jpg"/><Relationship Id="rId10" Type="http://schemas.openxmlformats.org/officeDocument/2006/relationships/image" Target="../media/image7.png"/><Relationship Id="rId12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7.jpg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22" Type="http://schemas.openxmlformats.org/officeDocument/2006/relationships/image" Target="../media/image32.png"/><Relationship Id="rId21" Type="http://schemas.openxmlformats.org/officeDocument/2006/relationships/image" Target="../media/image35.png"/><Relationship Id="rId24" Type="http://schemas.openxmlformats.org/officeDocument/2006/relationships/image" Target="../media/image38.jpg"/><Relationship Id="rId23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blumira.com/integrations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18.png"/><Relationship Id="rId26" Type="http://schemas.openxmlformats.org/officeDocument/2006/relationships/image" Target="../media/image37.png"/><Relationship Id="rId25" Type="http://schemas.openxmlformats.org/officeDocument/2006/relationships/image" Target="../media/image52.png"/><Relationship Id="rId28" Type="http://schemas.openxmlformats.org/officeDocument/2006/relationships/image" Target="../media/image36.png"/><Relationship Id="rId27" Type="http://schemas.openxmlformats.org/officeDocument/2006/relationships/image" Target="../media/image46.png"/><Relationship Id="rId5" Type="http://schemas.openxmlformats.org/officeDocument/2006/relationships/image" Target="../media/image17.jpg"/><Relationship Id="rId6" Type="http://schemas.openxmlformats.org/officeDocument/2006/relationships/image" Target="../media/image16.png"/><Relationship Id="rId29" Type="http://schemas.openxmlformats.org/officeDocument/2006/relationships/image" Target="../media/image41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Relationship Id="rId31" Type="http://schemas.openxmlformats.org/officeDocument/2006/relationships/image" Target="../media/image39.png"/><Relationship Id="rId30" Type="http://schemas.openxmlformats.org/officeDocument/2006/relationships/image" Target="../media/image43.png"/><Relationship Id="rId11" Type="http://schemas.openxmlformats.org/officeDocument/2006/relationships/image" Target="../media/image23.jpg"/><Relationship Id="rId10" Type="http://schemas.openxmlformats.org/officeDocument/2006/relationships/image" Target="../media/image22.png"/><Relationship Id="rId32" Type="http://schemas.openxmlformats.org/officeDocument/2006/relationships/image" Target="../media/image40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5" Type="http://schemas.openxmlformats.org/officeDocument/2006/relationships/image" Target="../media/image29.png"/><Relationship Id="rId14" Type="http://schemas.openxmlformats.org/officeDocument/2006/relationships/image" Target="../media/image24.png"/><Relationship Id="rId17" Type="http://schemas.openxmlformats.org/officeDocument/2006/relationships/image" Target="../media/image30.png"/><Relationship Id="rId16" Type="http://schemas.openxmlformats.org/officeDocument/2006/relationships/image" Target="../media/image28.png"/><Relationship Id="rId19" Type="http://schemas.openxmlformats.org/officeDocument/2006/relationships/image" Target="../media/image34.png"/><Relationship Id="rId18" Type="http://schemas.openxmlformats.org/officeDocument/2006/relationships/image" Target="../media/image6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blumira.com/docs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7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3" Type="http://schemas.openxmlformats.org/officeDocument/2006/relationships/image" Target="../media/image59.png"/><Relationship Id="rId12" Type="http://schemas.openxmlformats.org/officeDocument/2006/relationships/image" Target="../media/image51.png"/><Relationship Id="rId14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5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4" Type="http://schemas.openxmlformats.org/officeDocument/2006/relationships/image" Target="../media/image2.png"/><Relationship Id="rId5" Type="http://schemas.openxmlformats.org/officeDocument/2006/relationships/hyperlink" Target="https://www.blumira.com/trial/" TargetMode="External"/><Relationship Id="rId6" Type="http://schemas.openxmlformats.org/officeDocument/2006/relationships/image" Target="../media/image56.png"/><Relationship Id="rId7" Type="http://schemas.openxmlformats.org/officeDocument/2006/relationships/image" Target="../media/image61.png"/><Relationship Id="rId8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09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/>
          <p:nvPr/>
        </p:nvSpPr>
        <p:spPr>
          <a:xfrm>
            <a:off x="-54600" y="0"/>
            <a:ext cx="9253200" cy="6096000"/>
          </a:xfrm>
          <a:prstGeom prst="rect">
            <a:avLst/>
          </a:prstGeom>
          <a:solidFill>
            <a:srgbClr val="3F7EF8">
              <a:alpha val="83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9"/>
          <p:cNvSpPr txBox="1"/>
          <p:nvPr>
            <p:ph type="ctrTitle"/>
          </p:nvPr>
        </p:nvSpPr>
        <p:spPr>
          <a:xfrm>
            <a:off x="598425" y="2412500"/>
            <a:ext cx="6703800" cy="102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Easy, Effective XDR: eXtended Detection &amp; Response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575" y="1037000"/>
            <a:ext cx="1238274" cy="27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8"/>
          <p:cNvSpPr txBox="1"/>
          <p:nvPr>
            <p:ph type="title"/>
          </p:nvPr>
        </p:nvSpPr>
        <p:spPr>
          <a:xfrm>
            <a:off x="330768" y="675588"/>
            <a:ext cx="7826100" cy="5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Blumira delivers unique value to meet SMB needs:</a:t>
            </a:r>
            <a:endParaRPr sz="1800">
              <a:solidFill>
                <a:schemeClr val="accent1"/>
              </a:solidFill>
            </a:endParaRPr>
          </a:p>
        </p:txBody>
      </p:sp>
      <p:sp>
        <p:nvSpPr>
          <p:cNvPr id="363" name="Google Shape;363;p48"/>
          <p:cNvSpPr txBox="1"/>
          <p:nvPr/>
        </p:nvSpPr>
        <p:spPr>
          <a:xfrm>
            <a:off x="609025" y="18592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✓ FLEXIBILITY OF AN OPEN XDR</a:t>
            </a:r>
            <a:endParaRPr b="1" sz="15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64" name="Google Shape;364;p48"/>
          <p:cNvSpPr txBox="1"/>
          <p:nvPr/>
        </p:nvSpPr>
        <p:spPr>
          <a:xfrm>
            <a:off x="315025" y="2904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BLUMIRA XDR PLATFORM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65" name="Google Shape;365;p48"/>
          <p:cNvSpPr txBox="1"/>
          <p:nvPr/>
        </p:nvSpPr>
        <p:spPr>
          <a:xfrm>
            <a:off x="389750" y="47807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*For critical priority issues</a:t>
            </a:r>
            <a:endParaRPr i="1" sz="1300">
              <a:solidFill>
                <a:schemeClr val="accent6"/>
              </a:solidFill>
            </a:endParaRPr>
          </a:p>
        </p:txBody>
      </p:sp>
      <p:sp>
        <p:nvSpPr>
          <p:cNvPr id="366" name="Google Shape;366;p48"/>
          <p:cNvSpPr txBox="1"/>
          <p:nvPr/>
        </p:nvSpPr>
        <p:spPr>
          <a:xfrm>
            <a:off x="4715825" y="1877700"/>
            <a:ext cx="352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✓ AUTOMATION ACCELERATES SECURITY</a:t>
            </a:r>
            <a:endParaRPr/>
          </a:p>
        </p:txBody>
      </p:sp>
      <p:sp>
        <p:nvSpPr>
          <p:cNvPr id="367" name="Google Shape;367;p48"/>
          <p:cNvSpPr txBox="1"/>
          <p:nvPr/>
        </p:nvSpPr>
        <p:spPr>
          <a:xfrm>
            <a:off x="774050" y="2167925"/>
            <a:ext cx="2693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Open platform supports multiple vendors for hybrid coverage of cloud, endpoint, identity, servers and more</a:t>
            </a:r>
            <a:endParaRPr/>
          </a:p>
        </p:txBody>
      </p:sp>
      <p:sp>
        <p:nvSpPr>
          <p:cNvPr id="368" name="Google Shape;368;p48"/>
          <p:cNvSpPr txBox="1"/>
          <p:nvPr/>
        </p:nvSpPr>
        <p:spPr>
          <a:xfrm>
            <a:off x="4715825" y="3674463"/>
            <a:ext cx="3809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✓ SATISFY MORE COMPLIANCE CONTROLS</a:t>
            </a:r>
            <a:endParaRPr/>
          </a:p>
        </p:txBody>
      </p:sp>
      <p:sp>
        <p:nvSpPr>
          <p:cNvPr id="369" name="Google Shape;369;p48"/>
          <p:cNvSpPr txBox="1"/>
          <p:nvPr/>
        </p:nvSpPr>
        <p:spPr>
          <a:xfrm>
            <a:off x="4880850" y="40256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Get more in one – SIEM w/1 year of data retention, endpoint, automated response &amp; 24/7 SecOps support*</a:t>
            </a:r>
            <a:endParaRPr/>
          </a:p>
        </p:txBody>
      </p:sp>
      <p:sp>
        <p:nvSpPr>
          <p:cNvPr id="370" name="Google Shape;370;p48"/>
          <p:cNvSpPr txBox="1"/>
          <p:nvPr/>
        </p:nvSpPr>
        <p:spPr>
          <a:xfrm>
            <a:off x="4715825" y="2188125"/>
            <a:ext cx="3359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Deploy in minutes; stop threats immediately with automated response to isolate devices and block malicious traffic</a:t>
            </a:r>
            <a:endParaRPr/>
          </a:p>
        </p:txBody>
      </p:sp>
      <p:sp>
        <p:nvSpPr>
          <p:cNvPr id="371" name="Google Shape;371;p48"/>
          <p:cNvSpPr txBox="1"/>
          <p:nvPr/>
        </p:nvSpPr>
        <p:spPr>
          <a:xfrm>
            <a:off x="554000" y="3699738"/>
            <a:ext cx="343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✓ MANAGED PLATFORM SAVES </a:t>
            </a: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TIME</a:t>
            </a:r>
            <a:endParaRPr/>
          </a:p>
        </p:txBody>
      </p:sp>
      <p:sp>
        <p:nvSpPr>
          <p:cNvPr id="372" name="Google Shape;372;p48"/>
          <p:cNvSpPr txBox="1"/>
          <p:nvPr/>
        </p:nvSpPr>
        <p:spPr>
          <a:xfrm>
            <a:off x="633125" y="3979938"/>
            <a:ext cx="3359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Blumira’s team manages the platform to do threat hunting, data parsing and analysis, correlation and detection at scale</a:t>
            </a:r>
            <a:endParaRPr/>
          </a:p>
        </p:txBody>
      </p:sp>
      <p:pic>
        <p:nvPicPr>
          <p:cNvPr id="373" name="Google Shape;3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00" y="1427100"/>
            <a:ext cx="806438" cy="2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700" y="1447250"/>
            <a:ext cx="503600" cy="2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2100" y="1335675"/>
            <a:ext cx="384901" cy="38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1028" y="1414810"/>
            <a:ext cx="1341399" cy="2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6425" y="1067875"/>
            <a:ext cx="1029599" cy="9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5550" y="2934652"/>
            <a:ext cx="569673" cy="73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58089" y="3219440"/>
            <a:ext cx="575078" cy="15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8"/>
          <p:cNvPicPr preferRelativeResize="0"/>
          <p:nvPr/>
        </p:nvPicPr>
        <p:blipFill rotWithShape="1">
          <a:blip r:embed="rId10">
            <a:alphaModFix/>
          </a:blip>
          <a:srcRect b="26427" l="0" r="0" t="0"/>
          <a:stretch/>
        </p:blipFill>
        <p:spPr>
          <a:xfrm>
            <a:off x="6754590" y="3159873"/>
            <a:ext cx="489445" cy="27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8"/>
          <p:cNvPicPr preferRelativeResize="0"/>
          <p:nvPr/>
        </p:nvPicPr>
        <p:blipFill rotWithShape="1">
          <a:blip r:embed="rId11">
            <a:alphaModFix amt="98000"/>
          </a:blip>
          <a:srcRect b="0" l="0" r="0" t="0"/>
          <a:stretch/>
        </p:blipFill>
        <p:spPr>
          <a:xfrm>
            <a:off x="6167453" y="3068300"/>
            <a:ext cx="453245" cy="45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32298" y="3068290"/>
            <a:ext cx="453252" cy="453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48"/>
          <p:cNvGrpSpPr/>
          <p:nvPr/>
        </p:nvGrpSpPr>
        <p:grpSpPr>
          <a:xfrm>
            <a:off x="979854" y="3044902"/>
            <a:ext cx="453243" cy="535439"/>
            <a:chOff x="6707084" y="3387403"/>
            <a:chExt cx="261145" cy="308504"/>
          </a:xfrm>
        </p:grpSpPr>
        <p:sp>
          <p:nvSpPr>
            <p:cNvPr id="384" name="Google Shape;384;p48"/>
            <p:cNvSpPr/>
            <p:nvPr/>
          </p:nvSpPr>
          <p:spPr>
            <a:xfrm>
              <a:off x="6726053" y="3542403"/>
              <a:ext cx="68238" cy="153504"/>
            </a:xfrm>
            <a:custGeom>
              <a:rect b="b" l="l" r="r" t="t"/>
              <a:pathLst>
                <a:path extrusionOk="0" h="4823" w="2144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8"/>
            <p:cNvSpPr/>
            <p:nvPr/>
          </p:nvSpPr>
          <p:spPr>
            <a:xfrm>
              <a:off x="6803362" y="3542403"/>
              <a:ext cx="68238" cy="153504"/>
            </a:xfrm>
            <a:custGeom>
              <a:rect b="b" l="l" r="r" t="t"/>
              <a:pathLst>
                <a:path extrusionOk="0" h="4823" w="2144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8"/>
            <p:cNvSpPr/>
            <p:nvPr/>
          </p:nvSpPr>
          <p:spPr>
            <a:xfrm>
              <a:off x="6880289" y="3542403"/>
              <a:ext cx="68620" cy="153504"/>
            </a:xfrm>
            <a:custGeom>
              <a:rect b="b" l="l" r="r" t="t"/>
              <a:pathLst>
                <a:path extrusionOk="0" h="4823" w="2156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8"/>
            <p:cNvSpPr/>
            <p:nvPr/>
          </p:nvSpPr>
          <p:spPr>
            <a:xfrm>
              <a:off x="6707084" y="3387403"/>
              <a:ext cx="261145" cy="183072"/>
            </a:xfrm>
            <a:custGeom>
              <a:rect b="b" l="l" r="r" t="t"/>
              <a:pathLst>
                <a:path extrusionOk="0" h="5752" w="8205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9"/>
          <p:cNvPicPr preferRelativeResize="0"/>
          <p:nvPr/>
        </p:nvPicPr>
        <p:blipFill rotWithShape="1">
          <a:blip r:embed="rId3">
            <a:alphaModFix/>
          </a:blip>
          <a:srcRect b="0" l="6838" r="20954" t="0"/>
          <a:stretch/>
        </p:blipFill>
        <p:spPr>
          <a:xfrm>
            <a:off x="3677000" y="0"/>
            <a:ext cx="5572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9"/>
          <p:cNvSpPr txBox="1"/>
          <p:nvPr>
            <p:ph type="ctrTitle"/>
          </p:nvPr>
        </p:nvSpPr>
        <p:spPr>
          <a:xfrm>
            <a:off x="604675" y="1474850"/>
            <a:ext cx="2967300" cy="17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How Blumira Works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94" name="Google Shape;394;p49"/>
          <p:cNvSpPr txBox="1"/>
          <p:nvPr>
            <p:ph idx="2" type="title"/>
          </p:nvPr>
        </p:nvSpPr>
        <p:spPr>
          <a:xfrm>
            <a:off x="599115" y="485082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95" name="Google Shape;395;p49"/>
          <p:cNvSpPr/>
          <p:nvPr/>
        </p:nvSpPr>
        <p:spPr>
          <a:xfrm>
            <a:off x="3676988" y="0"/>
            <a:ext cx="5572200" cy="5143500"/>
          </a:xfrm>
          <a:prstGeom prst="rect">
            <a:avLst/>
          </a:prstGeom>
          <a:solidFill>
            <a:srgbClr val="4285F4">
              <a:alpha val="8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4700016"/>
            <a:ext cx="859536" cy="19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0"/>
          <p:cNvSpPr/>
          <p:nvPr/>
        </p:nvSpPr>
        <p:spPr>
          <a:xfrm>
            <a:off x="511875" y="2778375"/>
            <a:ext cx="3627000" cy="1550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0"/>
          <p:cNvSpPr/>
          <p:nvPr/>
        </p:nvSpPr>
        <p:spPr>
          <a:xfrm>
            <a:off x="5185075" y="1313375"/>
            <a:ext cx="3478200" cy="280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0"/>
          <p:cNvSpPr/>
          <p:nvPr/>
        </p:nvSpPr>
        <p:spPr>
          <a:xfrm>
            <a:off x="501325" y="1237163"/>
            <a:ext cx="3568500" cy="1296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0"/>
          <p:cNvSpPr txBox="1"/>
          <p:nvPr>
            <p:ph idx="12" type="sldNum"/>
          </p:nvPr>
        </p:nvSpPr>
        <p:spPr>
          <a:xfrm>
            <a:off x="8609841" y="4836401"/>
            <a:ext cx="489300" cy="36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5" name="Google Shape;405;p50"/>
          <p:cNvSpPr txBox="1"/>
          <p:nvPr/>
        </p:nvSpPr>
        <p:spPr>
          <a:xfrm flipH="1">
            <a:off x="802750" y="2207513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SIGN IN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" name="Google Shape;406;p50"/>
          <p:cNvSpPr txBox="1"/>
          <p:nvPr/>
        </p:nvSpPr>
        <p:spPr>
          <a:xfrm flipH="1">
            <a:off x="2868918" y="2187107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COLLECT LOGS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7" name="Google Shape;407;p50"/>
          <p:cNvSpPr txBox="1"/>
          <p:nvPr/>
        </p:nvSpPr>
        <p:spPr>
          <a:xfrm flipH="1">
            <a:off x="6764612" y="2463982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DEPLOY RULES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p50"/>
          <p:cNvSpPr txBox="1"/>
          <p:nvPr/>
        </p:nvSpPr>
        <p:spPr>
          <a:xfrm flipH="1">
            <a:off x="6758312" y="2941288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ANALYZE THREATS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50"/>
          <p:cNvSpPr txBox="1"/>
          <p:nvPr/>
        </p:nvSpPr>
        <p:spPr>
          <a:xfrm flipH="1">
            <a:off x="6751649" y="3397025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SURFACE FINDINGS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50"/>
          <p:cNvSpPr txBox="1"/>
          <p:nvPr/>
        </p:nvSpPr>
        <p:spPr>
          <a:xfrm flipH="1">
            <a:off x="2785975" y="3710638"/>
            <a:ext cx="10602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SECOPS SUPPORT </a:t>
            </a:r>
            <a:endParaRPr b="1" sz="7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11" name="Google Shape;411;p50"/>
          <p:cNvCxnSpPr/>
          <p:nvPr/>
        </p:nvCxnSpPr>
        <p:spPr>
          <a:xfrm rot="10800000">
            <a:off x="1394500" y="1906825"/>
            <a:ext cx="485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grpSp>
        <p:nvGrpSpPr>
          <p:cNvPr id="412" name="Google Shape;412;p50"/>
          <p:cNvGrpSpPr/>
          <p:nvPr/>
        </p:nvGrpSpPr>
        <p:grpSpPr>
          <a:xfrm>
            <a:off x="3109713" y="1705273"/>
            <a:ext cx="529795" cy="388514"/>
            <a:chOff x="6644957" y="2456353"/>
            <a:chExt cx="371395" cy="278904"/>
          </a:xfrm>
        </p:grpSpPr>
        <p:sp>
          <p:nvSpPr>
            <p:cNvPr id="413" name="Google Shape;413;p50"/>
            <p:cNvSpPr/>
            <p:nvPr/>
          </p:nvSpPr>
          <p:spPr>
            <a:xfrm>
              <a:off x="6644957" y="2456353"/>
              <a:ext cx="371395" cy="203123"/>
            </a:xfrm>
            <a:custGeom>
              <a:rect b="b" l="l" r="r" t="t"/>
              <a:pathLst>
                <a:path extrusionOk="0" h="6382" w="11669">
                  <a:moveTo>
                    <a:pt x="4763" y="0"/>
                  </a:moveTo>
                  <a:cubicBezTo>
                    <a:pt x="4167" y="0"/>
                    <a:pt x="3596" y="191"/>
                    <a:pt x="3120" y="548"/>
                  </a:cubicBezTo>
                  <a:cubicBezTo>
                    <a:pt x="2679" y="881"/>
                    <a:pt x="2358" y="1322"/>
                    <a:pt x="2179" y="1834"/>
                  </a:cubicBezTo>
                  <a:cubicBezTo>
                    <a:pt x="977" y="1893"/>
                    <a:pt x="0" y="2881"/>
                    <a:pt x="0" y="4108"/>
                  </a:cubicBezTo>
                  <a:cubicBezTo>
                    <a:pt x="0" y="5358"/>
                    <a:pt x="1036" y="6382"/>
                    <a:pt x="2286" y="6382"/>
                  </a:cubicBezTo>
                  <a:lnTo>
                    <a:pt x="3096" y="6382"/>
                  </a:lnTo>
                  <a:cubicBezTo>
                    <a:pt x="3191" y="6382"/>
                    <a:pt x="3274" y="6310"/>
                    <a:pt x="3274" y="6203"/>
                  </a:cubicBezTo>
                  <a:cubicBezTo>
                    <a:pt x="3274" y="6120"/>
                    <a:pt x="3203" y="6025"/>
                    <a:pt x="3096" y="6025"/>
                  </a:cubicBezTo>
                  <a:lnTo>
                    <a:pt x="2286" y="6025"/>
                  </a:lnTo>
                  <a:cubicBezTo>
                    <a:pt x="1215" y="6025"/>
                    <a:pt x="346" y="5167"/>
                    <a:pt x="346" y="4096"/>
                  </a:cubicBezTo>
                  <a:cubicBezTo>
                    <a:pt x="346" y="3024"/>
                    <a:pt x="1215" y="2155"/>
                    <a:pt x="2286" y="2155"/>
                  </a:cubicBezTo>
                  <a:lnTo>
                    <a:pt x="2298" y="2155"/>
                  </a:lnTo>
                  <a:cubicBezTo>
                    <a:pt x="2370" y="2155"/>
                    <a:pt x="2441" y="2107"/>
                    <a:pt x="2465" y="2036"/>
                  </a:cubicBezTo>
                  <a:cubicBezTo>
                    <a:pt x="2608" y="1548"/>
                    <a:pt x="2905" y="1119"/>
                    <a:pt x="3310" y="822"/>
                  </a:cubicBezTo>
                  <a:cubicBezTo>
                    <a:pt x="3727" y="500"/>
                    <a:pt x="4227" y="321"/>
                    <a:pt x="4751" y="321"/>
                  </a:cubicBezTo>
                  <a:cubicBezTo>
                    <a:pt x="5584" y="321"/>
                    <a:pt x="6346" y="738"/>
                    <a:pt x="6775" y="1453"/>
                  </a:cubicBezTo>
                  <a:cubicBezTo>
                    <a:pt x="6811" y="1516"/>
                    <a:pt x="6861" y="1545"/>
                    <a:pt x="6914" y="1545"/>
                  </a:cubicBezTo>
                  <a:cubicBezTo>
                    <a:pt x="6931" y="1545"/>
                    <a:pt x="6948" y="1542"/>
                    <a:pt x="6965" y="1536"/>
                  </a:cubicBezTo>
                  <a:cubicBezTo>
                    <a:pt x="7168" y="1476"/>
                    <a:pt x="7370" y="1429"/>
                    <a:pt x="7585" y="1429"/>
                  </a:cubicBezTo>
                  <a:cubicBezTo>
                    <a:pt x="8430" y="1429"/>
                    <a:pt x="9168" y="1976"/>
                    <a:pt x="9430" y="2786"/>
                  </a:cubicBezTo>
                  <a:cubicBezTo>
                    <a:pt x="9452" y="2851"/>
                    <a:pt x="9513" y="2907"/>
                    <a:pt x="9587" y="2907"/>
                  </a:cubicBezTo>
                  <a:cubicBezTo>
                    <a:pt x="9594" y="2907"/>
                    <a:pt x="9601" y="2906"/>
                    <a:pt x="9609" y="2905"/>
                  </a:cubicBezTo>
                  <a:cubicBezTo>
                    <a:pt x="9668" y="2905"/>
                    <a:pt x="9728" y="2881"/>
                    <a:pt x="9763" y="2881"/>
                  </a:cubicBezTo>
                  <a:cubicBezTo>
                    <a:pt x="10633" y="2881"/>
                    <a:pt x="11335" y="3584"/>
                    <a:pt x="11335" y="4453"/>
                  </a:cubicBezTo>
                  <a:cubicBezTo>
                    <a:pt x="11335" y="5310"/>
                    <a:pt x="10633" y="6013"/>
                    <a:pt x="9763" y="6013"/>
                  </a:cubicBezTo>
                  <a:lnTo>
                    <a:pt x="8573" y="6013"/>
                  </a:lnTo>
                  <a:cubicBezTo>
                    <a:pt x="8489" y="6013"/>
                    <a:pt x="8394" y="6084"/>
                    <a:pt x="8394" y="6191"/>
                  </a:cubicBezTo>
                  <a:cubicBezTo>
                    <a:pt x="8394" y="6298"/>
                    <a:pt x="8478" y="6370"/>
                    <a:pt x="8573" y="6370"/>
                  </a:cubicBezTo>
                  <a:lnTo>
                    <a:pt x="9763" y="6370"/>
                  </a:lnTo>
                  <a:cubicBezTo>
                    <a:pt x="10823" y="6370"/>
                    <a:pt x="11668" y="5501"/>
                    <a:pt x="11668" y="4465"/>
                  </a:cubicBezTo>
                  <a:cubicBezTo>
                    <a:pt x="11668" y="3417"/>
                    <a:pt x="10859" y="2560"/>
                    <a:pt x="9811" y="2560"/>
                  </a:cubicBezTo>
                  <a:lnTo>
                    <a:pt x="9740" y="2560"/>
                  </a:lnTo>
                  <a:cubicBezTo>
                    <a:pt x="9585" y="2155"/>
                    <a:pt x="9323" y="1798"/>
                    <a:pt x="8966" y="1548"/>
                  </a:cubicBezTo>
                  <a:cubicBezTo>
                    <a:pt x="8561" y="1250"/>
                    <a:pt x="8097" y="1095"/>
                    <a:pt x="7608" y="1095"/>
                  </a:cubicBezTo>
                  <a:cubicBezTo>
                    <a:pt x="7418" y="1095"/>
                    <a:pt x="7204" y="1131"/>
                    <a:pt x="7013" y="1179"/>
                  </a:cubicBezTo>
                  <a:cubicBezTo>
                    <a:pt x="6513" y="429"/>
                    <a:pt x="5680" y="0"/>
                    <a:pt x="476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50"/>
            <p:cNvSpPr/>
            <p:nvPr/>
          </p:nvSpPr>
          <p:spPr>
            <a:xfrm>
              <a:off x="6761668" y="2549194"/>
              <a:ext cx="139850" cy="186064"/>
            </a:xfrm>
            <a:custGeom>
              <a:rect b="b" l="l" r="r" t="t"/>
              <a:pathLst>
                <a:path extrusionOk="0" h="5846" w="4394">
                  <a:moveTo>
                    <a:pt x="2584" y="357"/>
                  </a:moveTo>
                  <a:lnTo>
                    <a:pt x="2584" y="1476"/>
                  </a:lnTo>
                  <a:cubicBezTo>
                    <a:pt x="2584" y="1667"/>
                    <a:pt x="2751" y="1834"/>
                    <a:pt x="2941" y="1834"/>
                  </a:cubicBezTo>
                  <a:lnTo>
                    <a:pt x="3501" y="1834"/>
                  </a:lnTo>
                  <a:cubicBezTo>
                    <a:pt x="3584" y="1834"/>
                    <a:pt x="3679" y="1750"/>
                    <a:pt x="3679" y="1655"/>
                  </a:cubicBezTo>
                  <a:cubicBezTo>
                    <a:pt x="3679" y="1548"/>
                    <a:pt x="3596" y="1476"/>
                    <a:pt x="3501" y="1476"/>
                  </a:cubicBezTo>
                  <a:lnTo>
                    <a:pt x="2941" y="1476"/>
                  </a:lnTo>
                  <a:cubicBezTo>
                    <a:pt x="2941" y="1476"/>
                    <a:pt x="2929" y="1476"/>
                    <a:pt x="2929" y="1453"/>
                  </a:cubicBezTo>
                  <a:lnTo>
                    <a:pt x="2929" y="393"/>
                  </a:lnTo>
                  <a:lnTo>
                    <a:pt x="4001" y="1465"/>
                  </a:lnTo>
                  <a:cubicBezTo>
                    <a:pt x="4037" y="1500"/>
                    <a:pt x="4060" y="1560"/>
                    <a:pt x="4060" y="1607"/>
                  </a:cubicBezTo>
                  <a:lnTo>
                    <a:pt x="4060" y="5501"/>
                  </a:lnTo>
                  <a:lnTo>
                    <a:pt x="4049" y="5501"/>
                  </a:lnTo>
                  <a:lnTo>
                    <a:pt x="369" y="5525"/>
                  </a:lnTo>
                  <a:cubicBezTo>
                    <a:pt x="369" y="5525"/>
                    <a:pt x="358" y="5525"/>
                    <a:pt x="358" y="5501"/>
                  </a:cubicBezTo>
                  <a:lnTo>
                    <a:pt x="358" y="369"/>
                  </a:lnTo>
                  <a:cubicBezTo>
                    <a:pt x="358" y="369"/>
                    <a:pt x="358" y="357"/>
                    <a:pt x="369" y="357"/>
                  </a:cubicBezTo>
                  <a:close/>
                  <a:moveTo>
                    <a:pt x="358" y="0"/>
                  </a:moveTo>
                  <a:cubicBezTo>
                    <a:pt x="167" y="0"/>
                    <a:pt x="0" y="167"/>
                    <a:pt x="0" y="357"/>
                  </a:cubicBezTo>
                  <a:lnTo>
                    <a:pt x="0" y="5489"/>
                  </a:lnTo>
                  <a:cubicBezTo>
                    <a:pt x="0" y="5679"/>
                    <a:pt x="155" y="5846"/>
                    <a:pt x="358" y="5846"/>
                  </a:cubicBezTo>
                  <a:lnTo>
                    <a:pt x="4013" y="5846"/>
                  </a:lnTo>
                  <a:cubicBezTo>
                    <a:pt x="4203" y="5846"/>
                    <a:pt x="4370" y="5679"/>
                    <a:pt x="4370" y="5489"/>
                  </a:cubicBezTo>
                  <a:lnTo>
                    <a:pt x="4370" y="1607"/>
                  </a:lnTo>
                  <a:cubicBezTo>
                    <a:pt x="4394" y="1476"/>
                    <a:pt x="4334" y="1334"/>
                    <a:pt x="4227" y="1238"/>
                  </a:cubicBezTo>
                  <a:lnTo>
                    <a:pt x="3156" y="167"/>
                  </a:lnTo>
                  <a:cubicBezTo>
                    <a:pt x="3048" y="60"/>
                    <a:pt x="2917" y="0"/>
                    <a:pt x="276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50"/>
            <p:cNvSpPr/>
            <p:nvPr/>
          </p:nvSpPr>
          <p:spPr>
            <a:xfrm>
              <a:off x="6802216" y="2625357"/>
              <a:ext cx="58754" cy="75431"/>
            </a:xfrm>
            <a:custGeom>
              <a:rect b="b" l="l" r="r" t="t"/>
              <a:pathLst>
                <a:path extrusionOk="0" h="2370" w="1846">
                  <a:moveTo>
                    <a:pt x="929" y="0"/>
                  </a:moveTo>
                  <a:cubicBezTo>
                    <a:pt x="881" y="0"/>
                    <a:pt x="822" y="36"/>
                    <a:pt x="786" y="60"/>
                  </a:cubicBezTo>
                  <a:lnTo>
                    <a:pt x="60" y="988"/>
                  </a:lnTo>
                  <a:cubicBezTo>
                    <a:pt x="0" y="1060"/>
                    <a:pt x="12" y="1167"/>
                    <a:pt x="96" y="1227"/>
                  </a:cubicBezTo>
                  <a:cubicBezTo>
                    <a:pt x="123" y="1250"/>
                    <a:pt x="157" y="1260"/>
                    <a:pt x="190" y="1260"/>
                  </a:cubicBezTo>
                  <a:cubicBezTo>
                    <a:pt x="243" y="1260"/>
                    <a:pt x="297" y="1234"/>
                    <a:pt x="334" y="1191"/>
                  </a:cubicBezTo>
                  <a:lnTo>
                    <a:pt x="762" y="655"/>
                  </a:lnTo>
                  <a:lnTo>
                    <a:pt x="762" y="2191"/>
                  </a:lnTo>
                  <a:cubicBezTo>
                    <a:pt x="762" y="2274"/>
                    <a:pt x="834" y="2370"/>
                    <a:pt x="941" y="2370"/>
                  </a:cubicBezTo>
                  <a:cubicBezTo>
                    <a:pt x="1024" y="2370"/>
                    <a:pt x="1120" y="2298"/>
                    <a:pt x="1120" y="2191"/>
                  </a:cubicBezTo>
                  <a:lnTo>
                    <a:pt x="1120" y="655"/>
                  </a:lnTo>
                  <a:lnTo>
                    <a:pt x="1548" y="1191"/>
                  </a:lnTo>
                  <a:cubicBezTo>
                    <a:pt x="1584" y="1238"/>
                    <a:pt x="1643" y="1250"/>
                    <a:pt x="1691" y="1250"/>
                  </a:cubicBezTo>
                  <a:cubicBezTo>
                    <a:pt x="1727" y="1250"/>
                    <a:pt x="1762" y="1238"/>
                    <a:pt x="1786" y="1203"/>
                  </a:cubicBezTo>
                  <a:cubicBezTo>
                    <a:pt x="1834" y="1167"/>
                    <a:pt x="1846" y="1060"/>
                    <a:pt x="1786" y="988"/>
                  </a:cubicBezTo>
                  <a:lnTo>
                    <a:pt x="1060" y="60"/>
                  </a:lnTo>
                  <a:cubicBezTo>
                    <a:pt x="1036" y="12"/>
                    <a:pt x="989" y="0"/>
                    <a:pt x="929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50"/>
            <p:cNvSpPr/>
            <p:nvPr/>
          </p:nvSpPr>
          <p:spPr>
            <a:xfrm>
              <a:off x="6802216" y="2480828"/>
              <a:ext cx="47009" cy="33132"/>
            </a:xfrm>
            <a:custGeom>
              <a:rect b="b" l="l" r="r" t="t"/>
              <a:pathLst>
                <a:path extrusionOk="0" h="1041" w="1477">
                  <a:moveTo>
                    <a:pt x="193" y="0"/>
                  </a:moveTo>
                  <a:cubicBezTo>
                    <a:pt x="119" y="0"/>
                    <a:pt x="45" y="64"/>
                    <a:pt x="24" y="136"/>
                  </a:cubicBezTo>
                  <a:cubicBezTo>
                    <a:pt x="0" y="231"/>
                    <a:pt x="60" y="314"/>
                    <a:pt x="155" y="338"/>
                  </a:cubicBezTo>
                  <a:cubicBezTo>
                    <a:pt x="560" y="422"/>
                    <a:pt x="917" y="636"/>
                    <a:pt x="1155" y="969"/>
                  </a:cubicBezTo>
                  <a:cubicBezTo>
                    <a:pt x="1179" y="1017"/>
                    <a:pt x="1239" y="1041"/>
                    <a:pt x="1286" y="1041"/>
                  </a:cubicBezTo>
                  <a:cubicBezTo>
                    <a:pt x="1310" y="1041"/>
                    <a:pt x="1358" y="1029"/>
                    <a:pt x="1393" y="1017"/>
                  </a:cubicBezTo>
                  <a:cubicBezTo>
                    <a:pt x="1465" y="946"/>
                    <a:pt x="1477" y="838"/>
                    <a:pt x="1429" y="767"/>
                  </a:cubicBezTo>
                  <a:cubicBezTo>
                    <a:pt x="1131" y="374"/>
                    <a:pt x="703" y="88"/>
                    <a:pt x="227" y="5"/>
                  </a:cubicBezTo>
                  <a:cubicBezTo>
                    <a:pt x="216" y="2"/>
                    <a:pt x="204" y="0"/>
                    <a:pt x="19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50"/>
            <p:cNvSpPr/>
            <p:nvPr/>
          </p:nvSpPr>
          <p:spPr>
            <a:xfrm>
              <a:off x="6895439" y="2517112"/>
              <a:ext cx="36793" cy="32114"/>
            </a:xfrm>
            <a:custGeom>
              <a:rect b="b" l="l" r="r" t="t"/>
              <a:pathLst>
                <a:path extrusionOk="0" h="1009" w="1156">
                  <a:moveTo>
                    <a:pt x="206" y="1"/>
                  </a:moveTo>
                  <a:cubicBezTo>
                    <a:pt x="131" y="1"/>
                    <a:pt x="65" y="39"/>
                    <a:pt x="36" y="115"/>
                  </a:cubicBezTo>
                  <a:cubicBezTo>
                    <a:pt x="0" y="198"/>
                    <a:pt x="48" y="306"/>
                    <a:pt x="143" y="341"/>
                  </a:cubicBezTo>
                  <a:cubicBezTo>
                    <a:pt x="429" y="437"/>
                    <a:pt x="667" y="639"/>
                    <a:pt x="810" y="913"/>
                  </a:cubicBezTo>
                  <a:cubicBezTo>
                    <a:pt x="846" y="972"/>
                    <a:pt x="893" y="1008"/>
                    <a:pt x="965" y="1008"/>
                  </a:cubicBezTo>
                  <a:cubicBezTo>
                    <a:pt x="989" y="1008"/>
                    <a:pt x="1024" y="1008"/>
                    <a:pt x="1036" y="996"/>
                  </a:cubicBezTo>
                  <a:cubicBezTo>
                    <a:pt x="1108" y="937"/>
                    <a:pt x="1155" y="829"/>
                    <a:pt x="1108" y="734"/>
                  </a:cubicBezTo>
                  <a:cubicBezTo>
                    <a:pt x="929" y="401"/>
                    <a:pt x="619" y="127"/>
                    <a:pt x="262" y="8"/>
                  </a:cubicBezTo>
                  <a:cubicBezTo>
                    <a:pt x="243" y="3"/>
                    <a:pt x="224" y="1"/>
                    <a:pt x="20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p50"/>
          <p:cNvGrpSpPr/>
          <p:nvPr/>
        </p:nvGrpSpPr>
        <p:grpSpPr>
          <a:xfrm>
            <a:off x="6079045" y="2440099"/>
            <a:ext cx="323813" cy="388505"/>
            <a:chOff x="3127598" y="1513234"/>
            <a:chExt cx="289714" cy="347593"/>
          </a:xfrm>
        </p:grpSpPr>
        <p:sp>
          <p:nvSpPr>
            <p:cNvPr id="419" name="Google Shape;419;p50"/>
            <p:cNvSpPr/>
            <p:nvPr/>
          </p:nvSpPr>
          <p:spPr>
            <a:xfrm>
              <a:off x="3127598" y="1513234"/>
              <a:ext cx="289714" cy="347593"/>
            </a:xfrm>
            <a:custGeom>
              <a:rect b="b" l="l" r="r" t="t"/>
              <a:pathLst>
                <a:path extrusionOk="0" h="10972" w="9145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50"/>
            <p:cNvSpPr/>
            <p:nvPr/>
          </p:nvSpPr>
          <p:spPr>
            <a:xfrm>
              <a:off x="3254698" y="1788375"/>
              <a:ext cx="121493" cy="10233"/>
            </a:xfrm>
            <a:custGeom>
              <a:rect b="b" l="l" r="r" t="t"/>
              <a:pathLst>
                <a:path extrusionOk="0" h="323" w="3835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50"/>
            <p:cNvSpPr/>
            <p:nvPr/>
          </p:nvSpPr>
          <p:spPr>
            <a:xfrm>
              <a:off x="3185668" y="1638275"/>
              <a:ext cx="172783" cy="29051"/>
            </a:xfrm>
            <a:custGeom>
              <a:rect b="b" l="l" r="r" t="t"/>
              <a:pathLst>
                <a:path extrusionOk="0" h="917" w="5454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50"/>
            <p:cNvSpPr/>
            <p:nvPr/>
          </p:nvSpPr>
          <p:spPr>
            <a:xfrm>
              <a:off x="3186428" y="1681645"/>
              <a:ext cx="172022" cy="10581"/>
            </a:xfrm>
            <a:custGeom>
              <a:rect b="b" l="l" r="r" t="t"/>
              <a:pathLst>
                <a:path extrusionOk="0" h="334" w="543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50"/>
            <p:cNvSpPr/>
            <p:nvPr/>
          </p:nvSpPr>
          <p:spPr>
            <a:xfrm>
              <a:off x="3186428" y="1707306"/>
              <a:ext cx="172022" cy="10201"/>
            </a:xfrm>
            <a:custGeom>
              <a:rect b="b" l="l" r="r" t="t"/>
              <a:pathLst>
                <a:path extrusionOk="0" h="322" w="543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50"/>
          <p:cNvGrpSpPr/>
          <p:nvPr/>
        </p:nvGrpSpPr>
        <p:grpSpPr>
          <a:xfrm>
            <a:off x="6119169" y="2929428"/>
            <a:ext cx="238355" cy="386747"/>
            <a:chOff x="2691555" y="2884503"/>
            <a:chExt cx="215044" cy="348924"/>
          </a:xfrm>
        </p:grpSpPr>
        <p:sp>
          <p:nvSpPr>
            <p:cNvPr id="425" name="Google Shape;425;p50"/>
            <p:cNvSpPr/>
            <p:nvPr/>
          </p:nvSpPr>
          <p:spPr>
            <a:xfrm>
              <a:off x="2691555" y="2884503"/>
              <a:ext cx="215044" cy="348924"/>
            </a:xfrm>
            <a:custGeom>
              <a:rect b="b" l="l" r="r" t="t"/>
              <a:pathLst>
                <a:path extrusionOk="0" h="11014" w="6788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50"/>
            <p:cNvSpPr/>
            <p:nvPr/>
          </p:nvSpPr>
          <p:spPr>
            <a:xfrm>
              <a:off x="2754535" y="2907503"/>
              <a:ext cx="126783" cy="127164"/>
            </a:xfrm>
            <a:custGeom>
              <a:rect b="b" l="l" r="r" t="t"/>
              <a:pathLst>
                <a:path extrusionOk="0" h="4014" w="4002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50"/>
            <p:cNvSpPr/>
            <p:nvPr/>
          </p:nvSpPr>
          <p:spPr>
            <a:xfrm>
              <a:off x="2781336" y="2931263"/>
              <a:ext cx="74321" cy="74353"/>
            </a:xfrm>
            <a:custGeom>
              <a:rect b="b" l="l" r="r" t="t"/>
              <a:pathLst>
                <a:path extrusionOk="0" h="2347" w="2346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8" name="Google Shape;428;p50"/>
          <p:cNvGrpSpPr/>
          <p:nvPr/>
        </p:nvGrpSpPr>
        <p:grpSpPr>
          <a:xfrm>
            <a:off x="6031080" y="3447441"/>
            <a:ext cx="358069" cy="317995"/>
            <a:chOff x="3584280" y="3699191"/>
            <a:chExt cx="358069" cy="317995"/>
          </a:xfrm>
        </p:grpSpPr>
        <p:sp>
          <p:nvSpPr>
            <p:cNvPr id="429" name="Google Shape;429;p50"/>
            <p:cNvSpPr/>
            <p:nvPr/>
          </p:nvSpPr>
          <p:spPr>
            <a:xfrm>
              <a:off x="3584280" y="3699191"/>
              <a:ext cx="358069" cy="317995"/>
            </a:xfrm>
            <a:custGeom>
              <a:rect b="b" l="l" r="r" t="t"/>
              <a:pathLst>
                <a:path extrusionOk="0" h="10014" w="11276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50"/>
            <p:cNvSpPr/>
            <p:nvPr/>
          </p:nvSpPr>
          <p:spPr>
            <a:xfrm>
              <a:off x="3613400" y="3727167"/>
              <a:ext cx="299831" cy="261661"/>
            </a:xfrm>
            <a:custGeom>
              <a:rect b="b" l="l" r="r" t="t"/>
              <a:pathLst>
                <a:path extrusionOk="0" h="8240" w="9442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50"/>
            <p:cNvSpPr/>
            <p:nvPr/>
          </p:nvSpPr>
          <p:spPr>
            <a:xfrm>
              <a:off x="3735879" y="3910171"/>
              <a:ext cx="54873" cy="54841"/>
            </a:xfrm>
            <a:custGeom>
              <a:rect b="b" l="l" r="r" t="t"/>
              <a:pathLst>
                <a:path extrusionOk="0" h="1727" w="1728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50"/>
            <p:cNvSpPr/>
            <p:nvPr/>
          </p:nvSpPr>
          <p:spPr>
            <a:xfrm>
              <a:off x="3738896" y="3788422"/>
              <a:ext cx="49188" cy="114604"/>
            </a:xfrm>
            <a:custGeom>
              <a:rect b="b" l="l" r="r" t="t"/>
              <a:pathLst>
                <a:path extrusionOk="0" h="3609" w="1549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" name="Google Shape;433;p50"/>
          <p:cNvGrpSpPr/>
          <p:nvPr/>
        </p:nvGrpSpPr>
        <p:grpSpPr>
          <a:xfrm>
            <a:off x="1175982" y="3362165"/>
            <a:ext cx="271110" cy="288220"/>
            <a:chOff x="5779408" y="3699191"/>
            <a:chExt cx="317645" cy="318757"/>
          </a:xfrm>
        </p:grpSpPr>
        <p:sp>
          <p:nvSpPr>
            <p:cNvPr id="434" name="Google Shape;434;p50"/>
            <p:cNvSpPr/>
            <p:nvPr/>
          </p:nvSpPr>
          <p:spPr>
            <a:xfrm>
              <a:off x="5892837" y="3700334"/>
              <a:ext cx="204216" cy="317614"/>
            </a:xfrm>
            <a:custGeom>
              <a:rect b="b" l="l" r="r" t="t"/>
              <a:pathLst>
                <a:path extrusionOk="0" h="10002" w="6431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50"/>
            <p:cNvSpPr/>
            <p:nvPr/>
          </p:nvSpPr>
          <p:spPr>
            <a:xfrm>
              <a:off x="5779408" y="3699191"/>
              <a:ext cx="195134" cy="316883"/>
            </a:xfrm>
            <a:custGeom>
              <a:rect b="b" l="l" r="r" t="t"/>
              <a:pathLst>
                <a:path extrusionOk="0" h="9979" w="6145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6" name="Google Shape;436;p50"/>
          <p:cNvGrpSpPr/>
          <p:nvPr/>
        </p:nvGrpSpPr>
        <p:grpSpPr>
          <a:xfrm>
            <a:off x="2167336" y="3393989"/>
            <a:ext cx="323805" cy="369305"/>
            <a:chOff x="1770459" y="2884503"/>
            <a:chExt cx="254644" cy="348828"/>
          </a:xfrm>
        </p:grpSpPr>
        <p:sp>
          <p:nvSpPr>
            <p:cNvPr id="437" name="Google Shape;437;p50"/>
            <p:cNvSpPr/>
            <p:nvPr/>
          </p:nvSpPr>
          <p:spPr>
            <a:xfrm>
              <a:off x="1832330" y="2884503"/>
              <a:ext cx="130902" cy="159572"/>
            </a:xfrm>
            <a:custGeom>
              <a:rect b="b" l="l" r="r" t="t"/>
              <a:pathLst>
                <a:path extrusionOk="0" h="5037" w="4132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50"/>
            <p:cNvSpPr/>
            <p:nvPr/>
          </p:nvSpPr>
          <p:spPr>
            <a:xfrm>
              <a:off x="1861000" y="2912698"/>
              <a:ext cx="75842" cy="72167"/>
            </a:xfrm>
            <a:custGeom>
              <a:rect b="b" l="l" r="r" t="t"/>
              <a:pathLst>
                <a:path extrusionOk="0" h="2278" w="2394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50"/>
            <p:cNvSpPr/>
            <p:nvPr/>
          </p:nvSpPr>
          <p:spPr>
            <a:xfrm>
              <a:off x="1818359" y="3060644"/>
              <a:ext cx="57753" cy="24172"/>
            </a:xfrm>
            <a:custGeom>
              <a:rect b="b" l="l" r="r" t="t"/>
              <a:pathLst>
                <a:path extrusionOk="0" h="763" w="1823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50"/>
            <p:cNvSpPr/>
            <p:nvPr/>
          </p:nvSpPr>
          <p:spPr>
            <a:xfrm>
              <a:off x="1818359" y="3078384"/>
              <a:ext cx="57753" cy="24552"/>
            </a:xfrm>
            <a:custGeom>
              <a:rect b="b" l="l" r="r" t="t"/>
              <a:pathLst>
                <a:path extrusionOk="0" h="775" w="1823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50"/>
            <p:cNvSpPr/>
            <p:nvPr/>
          </p:nvSpPr>
          <p:spPr>
            <a:xfrm>
              <a:off x="1818359" y="3096474"/>
              <a:ext cx="57753" cy="24172"/>
            </a:xfrm>
            <a:custGeom>
              <a:rect b="b" l="l" r="r" t="t"/>
              <a:pathLst>
                <a:path extrusionOk="0" h="763" w="1823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50"/>
            <p:cNvSpPr/>
            <p:nvPr/>
          </p:nvSpPr>
          <p:spPr>
            <a:xfrm>
              <a:off x="2022410" y="3029914"/>
              <a:ext cx="760" cy="570"/>
            </a:xfrm>
            <a:custGeom>
              <a:rect b="b" l="l" r="r" t="t"/>
              <a:pathLst>
                <a:path extrusionOk="0" h="18" w="24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50"/>
            <p:cNvSpPr/>
            <p:nvPr/>
          </p:nvSpPr>
          <p:spPr>
            <a:xfrm>
              <a:off x="1770459" y="3017337"/>
              <a:ext cx="254644" cy="215994"/>
            </a:xfrm>
            <a:custGeom>
              <a:rect b="b" l="l" r="r" t="t"/>
              <a:pathLst>
                <a:path extrusionOk="0" h="6818" w="8038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50"/>
            <p:cNvSpPr/>
            <p:nvPr/>
          </p:nvSpPr>
          <p:spPr>
            <a:xfrm>
              <a:off x="1929271" y="3055987"/>
              <a:ext cx="38111" cy="47298"/>
            </a:xfrm>
            <a:custGeom>
              <a:rect b="b" l="l" r="r" t="t"/>
              <a:pathLst>
                <a:path extrusionOk="0" h="1493" w="1203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5" name="Google Shape;445;p50"/>
          <p:cNvGrpSpPr/>
          <p:nvPr/>
        </p:nvGrpSpPr>
        <p:grpSpPr>
          <a:xfrm>
            <a:off x="3156588" y="3362184"/>
            <a:ext cx="368185" cy="354753"/>
            <a:chOff x="3967213" y="3356947"/>
            <a:chExt cx="368185" cy="354753"/>
          </a:xfrm>
        </p:grpSpPr>
        <p:sp>
          <p:nvSpPr>
            <p:cNvPr id="446" name="Google Shape;446;p50"/>
            <p:cNvSpPr/>
            <p:nvPr/>
          </p:nvSpPr>
          <p:spPr>
            <a:xfrm>
              <a:off x="4180705" y="3356947"/>
              <a:ext cx="154693" cy="164292"/>
            </a:xfrm>
            <a:custGeom>
              <a:rect b="b" l="l" r="r" t="t"/>
              <a:pathLst>
                <a:path extrusionOk="0" h="5186" w="4883">
                  <a:moveTo>
                    <a:pt x="2526" y="0"/>
                  </a:moveTo>
                  <a:cubicBezTo>
                    <a:pt x="1765" y="0"/>
                    <a:pt x="1017" y="368"/>
                    <a:pt x="560" y="1042"/>
                  </a:cubicBezTo>
                  <a:cubicBezTo>
                    <a:pt x="1" y="1875"/>
                    <a:pt x="24" y="2959"/>
                    <a:pt x="632" y="3768"/>
                  </a:cubicBezTo>
                  <a:lnTo>
                    <a:pt x="572" y="5006"/>
                  </a:lnTo>
                  <a:cubicBezTo>
                    <a:pt x="572" y="5066"/>
                    <a:pt x="608" y="5126"/>
                    <a:pt x="655" y="5149"/>
                  </a:cubicBezTo>
                  <a:cubicBezTo>
                    <a:pt x="679" y="5161"/>
                    <a:pt x="715" y="5185"/>
                    <a:pt x="739" y="5185"/>
                  </a:cubicBezTo>
                  <a:cubicBezTo>
                    <a:pt x="774" y="5185"/>
                    <a:pt x="786" y="5185"/>
                    <a:pt x="810" y="5161"/>
                  </a:cubicBezTo>
                  <a:lnTo>
                    <a:pt x="1929" y="4649"/>
                  </a:lnTo>
                  <a:cubicBezTo>
                    <a:pt x="2120" y="4685"/>
                    <a:pt x="2334" y="4721"/>
                    <a:pt x="2525" y="4721"/>
                  </a:cubicBezTo>
                  <a:cubicBezTo>
                    <a:pt x="3299" y="4721"/>
                    <a:pt x="4049" y="4328"/>
                    <a:pt x="4489" y="3673"/>
                  </a:cubicBezTo>
                  <a:cubicBezTo>
                    <a:pt x="4703" y="3363"/>
                    <a:pt x="4834" y="3006"/>
                    <a:pt x="4882" y="2637"/>
                  </a:cubicBezTo>
                  <a:cubicBezTo>
                    <a:pt x="4882" y="2518"/>
                    <a:pt x="4811" y="2447"/>
                    <a:pt x="4715" y="2423"/>
                  </a:cubicBezTo>
                  <a:cubicBezTo>
                    <a:pt x="4709" y="2422"/>
                    <a:pt x="4703" y="2422"/>
                    <a:pt x="4697" y="2422"/>
                  </a:cubicBezTo>
                  <a:cubicBezTo>
                    <a:pt x="4619" y="2422"/>
                    <a:pt x="4536" y="2489"/>
                    <a:pt x="4525" y="2578"/>
                  </a:cubicBezTo>
                  <a:cubicBezTo>
                    <a:pt x="4489" y="2899"/>
                    <a:pt x="4370" y="3197"/>
                    <a:pt x="4192" y="3471"/>
                  </a:cubicBezTo>
                  <a:cubicBezTo>
                    <a:pt x="3809" y="4040"/>
                    <a:pt x="3177" y="4368"/>
                    <a:pt x="2514" y="4368"/>
                  </a:cubicBezTo>
                  <a:cubicBezTo>
                    <a:pt x="2332" y="4368"/>
                    <a:pt x="2147" y="4343"/>
                    <a:pt x="1965" y="4292"/>
                  </a:cubicBezTo>
                  <a:cubicBezTo>
                    <a:pt x="1944" y="4281"/>
                    <a:pt x="1927" y="4275"/>
                    <a:pt x="1911" y="4275"/>
                  </a:cubicBezTo>
                  <a:cubicBezTo>
                    <a:pt x="1891" y="4275"/>
                    <a:pt x="1872" y="4284"/>
                    <a:pt x="1846" y="4304"/>
                  </a:cubicBezTo>
                  <a:lnTo>
                    <a:pt x="917" y="4733"/>
                  </a:lnTo>
                  <a:lnTo>
                    <a:pt x="965" y="3721"/>
                  </a:lnTo>
                  <a:cubicBezTo>
                    <a:pt x="965" y="3673"/>
                    <a:pt x="953" y="3649"/>
                    <a:pt x="929" y="3602"/>
                  </a:cubicBezTo>
                  <a:cubicBezTo>
                    <a:pt x="382" y="2923"/>
                    <a:pt x="358" y="1947"/>
                    <a:pt x="846" y="1220"/>
                  </a:cubicBezTo>
                  <a:cubicBezTo>
                    <a:pt x="1235" y="644"/>
                    <a:pt x="1873" y="327"/>
                    <a:pt x="2524" y="327"/>
                  </a:cubicBezTo>
                  <a:cubicBezTo>
                    <a:pt x="2909" y="327"/>
                    <a:pt x="3299" y="438"/>
                    <a:pt x="3644" y="673"/>
                  </a:cubicBezTo>
                  <a:cubicBezTo>
                    <a:pt x="4084" y="970"/>
                    <a:pt x="4406" y="1435"/>
                    <a:pt x="4501" y="1970"/>
                  </a:cubicBezTo>
                  <a:cubicBezTo>
                    <a:pt x="4523" y="2047"/>
                    <a:pt x="4594" y="2103"/>
                    <a:pt x="4679" y="2103"/>
                  </a:cubicBezTo>
                  <a:cubicBezTo>
                    <a:pt x="4687" y="2103"/>
                    <a:pt x="4695" y="2102"/>
                    <a:pt x="4703" y="2101"/>
                  </a:cubicBezTo>
                  <a:cubicBezTo>
                    <a:pt x="4787" y="2089"/>
                    <a:pt x="4846" y="1994"/>
                    <a:pt x="4834" y="1911"/>
                  </a:cubicBezTo>
                  <a:cubicBezTo>
                    <a:pt x="4715" y="1280"/>
                    <a:pt x="4358" y="744"/>
                    <a:pt x="3834" y="399"/>
                  </a:cubicBezTo>
                  <a:cubicBezTo>
                    <a:pt x="3432" y="129"/>
                    <a:pt x="2977" y="0"/>
                    <a:pt x="2526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50"/>
            <p:cNvSpPr/>
            <p:nvPr/>
          </p:nvSpPr>
          <p:spPr>
            <a:xfrm>
              <a:off x="4093585" y="3484237"/>
              <a:ext cx="21891" cy="37002"/>
            </a:xfrm>
            <a:custGeom>
              <a:rect b="b" l="l" r="r" t="t"/>
              <a:pathLst>
                <a:path extrusionOk="0" h="1168" w="691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50"/>
            <p:cNvSpPr/>
            <p:nvPr/>
          </p:nvSpPr>
          <p:spPr>
            <a:xfrm>
              <a:off x="3967213" y="3408047"/>
              <a:ext cx="275394" cy="303653"/>
            </a:xfrm>
            <a:custGeom>
              <a:rect b="b" l="l" r="r" t="t"/>
              <a:pathLst>
                <a:path extrusionOk="0" h="9585" w="8693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50"/>
            <p:cNvSpPr/>
            <p:nvPr/>
          </p:nvSpPr>
          <p:spPr>
            <a:xfrm>
              <a:off x="4239154" y="3387518"/>
              <a:ext cx="44922" cy="65071"/>
            </a:xfrm>
            <a:custGeom>
              <a:rect b="b" l="l" r="r" t="t"/>
              <a:pathLst>
                <a:path extrusionOk="0" h="2054" w="1418">
                  <a:moveTo>
                    <a:pt x="664" y="1"/>
                  </a:moveTo>
                  <a:cubicBezTo>
                    <a:pt x="396" y="1"/>
                    <a:pt x="158" y="171"/>
                    <a:pt x="49" y="422"/>
                  </a:cubicBezTo>
                  <a:cubicBezTo>
                    <a:pt x="1" y="505"/>
                    <a:pt x="49" y="612"/>
                    <a:pt x="132" y="648"/>
                  </a:cubicBezTo>
                  <a:cubicBezTo>
                    <a:pt x="156" y="657"/>
                    <a:pt x="181" y="662"/>
                    <a:pt x="204" y="662"/>
                  </a:cubicBezTo>
                  <a:cubicBezTo>
                    <a:pt x="272" y="662"/>
                    <a:pt x="332" y="624"/>
                    <a:pt x="358" y="553"/>
                  </a:cubicBezTo>
                  <a:cubicBezTo>
                    <a:pt x="412" y="436"/>
                    <a:pt x="532" y="347"/>
                    <a:pt x="668" y="347"/>
                  </a:cubicBezTo>
                  <a:cubicBezTo>
                    <a:pt x="683" y="347"/>
                    <a:pt x="699" y="348"/>
                    <a:pt x="715" y="351"/>
                  </a:cubicBezTo>
                  <a:cubicBezTo>
                    <a:pt x="894" y="362"/>
                    <a:pt x="1037" y="505"/>
                    <a:pt x="1049" y="684"/>
                  </a:cubicBezTo>
                  <a:cubicBezTo>
                    <a:pt x="1049" y="767"/>
                    <a:pt x="1037" y="851"/>
                    <a:pt x="1001" y="910"/>
                  </a:cubicBezTo>
                  <a:cubicBezTo>
                    <a:pt x="953" y="982"/>
                    <a:pt x="882" y="1029"/>
                    <a:pt x="799" y="1065"/>
                  </a:cubicBezTo>
                  <a:cubicBezTo>
                    <a:pt x="561" y="1136"/>
                    <a:pt x="406" y="1208"/>
                    <a:pt x="406" y="1374"/>
                  </a:cubicBezTo>
                  <a:lnTo>
                    <a:pt x="406" y="1898"/>
                  </a:lnTo>
                  <a:cubicBezTo>
                    <a:pt x="406" y="1982"/>
                    <a:pt x="477" y="2053"/>
                    <a:pt x="561" y="2053"/>
                  </a:cubicBezTo>
                  <a:cubicBezTo>
                    <a:pt x="656" y="2053"/>
                    <a:pt x="727" y="1982"/>
                    <a:pt x="727" y="1898"/>
                  </a:cubicBezTo>
                  <a:lnTo>
                    <a:pt x="727" y="1446"/>
                  </a:lnTo>
                  <a:cubicBezTo>
                    <a:pt x="763" y="1434"/>
                    <a:pt x="799" y="1422"/>
                    <a:pt x="882" y="1386"/>
                  </a:cubicBezTo>
                  <a:cubicBezTo>
                    <a:pt x="1037" y="1339"/>
                    <a:pt x="1180" y="1243"/>
                    <a:pt x="1263" y="1101"/>
                  </a:cubicBezTo>
                  <a:cubicBezTo>
                    <a:pt x="1370" y="958"/>
                    <a:pt x="1418" y="803"/>
                    <a:pt x="1394" y="660"/>
                  </a:cubicBezTo>
                  <a:cubicBezTo>
                    <a:pt x="1370" y="315"/>
                    <a:pt x="1096" y="29"/>
                    <a:pt x="739" y="5"/>
                  </a:cubicBezTo>
                  <a:cubicBezTo>
                    <a:pt x="714" y="2"/>
                    <a:pt x="689" y="1"/>
                    <a:pt x="664" y="1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50"/>
            <p:cNvSpPr/>
            <p:nvPr/>
          </p:nvSpPr>
          <p:spPr>
            <a:xfrm>
              <a:off x="4250876" y="3457816"/>
              <a:ext cx="14351" cy="14383"/>
            </a:xfrm>
            <a:custGeom>
              <a:rect b="b" l="l" r="r" t="t"/>
              <a:pathLst>
                <a:path extrusionOk="0" h="454" w="453">
                  <a:moveTo>
                    <a:pt x="226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6" y="453"/>
                  </a:cubicBezTo>
                  <a:cubicBezTo>
                    <a:pt x="345" y="453"/>
                    <a:pt x="453" y="346"/>
                    <a:pt x="453" y="227"/>
                  </a:cubicBezTo>
                  <a:cubicBezTo>
                    <a:pt x="453" y="108"/>
                    <a:pt x="345" y="1"/>
                    <a:pt x="226" y="1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1" name="Google Shape;451;p50"/>
          <p:cNvSpPr txBox="1"/>
          <p:nvPr/>
        </p:nvSpPr>
        <p:spPr>
          <a:xfrm>
            <a:off x="315025" y="2904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HOW IT WORKS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grpSp>
        <p:nvGrpSpPr>
          <p:cNvPr id="452" name="Google Shape;452;p50"/>
          <p:cNvGrpSpPr/>
          <p:nvPr/>
        </p:nvGrpSpPr>
        <p:grpSpPr>
          <a:xfrm>
            <a:off x="977640" y="2002740"/>
            <a:ext cx="271136" cy="204828"/>
            <a:chOff x="5216456" y="3725484"/>
            <a:chExt cx="356196" cy="265631"/>
          </a:xfrm>
        </p:grpSpPr>
        <p:sp>
          <p:nvSpPr>
            <p:cNvPr id="453" name="Google Shape;453;p50"/>
            <p:cNvSpPr/>
            <p:nvPr/>
          </p:nvSpPr>
          <p:spPr>
            <a:xfrm>
              <a:off x="5216456" y="3814335"/>
              <a:ext cx="296465" cy="176780"/>
            </a:xfrm>
            <a:custGeom>
              <a:rect b="b" l="l" r="r" t="t"/>
              <a:pathLst>
                <a:path extrusionOk="0" h="5567" w="9336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50"/>
            <p:cNvSpPr/>
            <p:nvPr/>
          </p:nvSpPr>
          <p:spPr>
            <a:xfrm>
              <a:off x="5304925" y="3725484"/>
              <a:ext cx="267726" cy="170715"/>
            </a:xfrm>
            <a:custGeom>
              <a:rect b="b" l="l" r="r" t="t"/>
              <a:pathLst>
                <a:path extrusionOk="0" h="5376" w="8431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5" name="Google Shape;455;p50"/>
          <p:cNvGrpSpPr/>
          <p:nvPr/>
        </p:nvGrpSpPr>
        <p:grpSpPr>
          <a:xfrm>
            <a:off x="1004521" y="1629700"/>
            <a:ext cx="244291" cy="326314"/>
            <a:chOff x="7530697" y="2790299"/>
            <a:chExt cx="244291" cy="326314"/>
          </a:xfrm>
        </p:grpSpPr>
        <p:sp>
          <p:nvSpPr>
            <p:cNvPr id="456" name="Google Shape;456;p50"/>
            <p:cNvSpPr/>
            <p:nvPr/>
          </p:nvSpPr>
          <p:spPr>
            <a:xfrm>
              <a:off x="7616911" y="2907507"/>
              <a:ext cx="9463" cy="14385"/>
            </a:xfrm>
            <a:custGeom>
              <a:rect b="b" l="l" r="r" t="t"/>
              <a:pathLst>
                <a:path extrusionOk="0" h="453" w="298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50"/>
            <p:cNvSpPr/>
            <p:nvPr/>
          </p:nvSpPr>
          <p:spPr>
            <a:xfrm>
              <a:off x="7678548" y="2907507"/>
              <a:ext cx="9463" cy="14385"/>
            </a:xfrm>
            <a:custGeom>
              <a:rect b="b" l="l" r="r" t="t"/>
              <a:pathLst>
                <a:path extrusionOk="0" h="453" w="298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50"/>
            <p:cNvSpPr/>
            <p:nvPr/>
          </p:nvSpPr>
          <p:spPr>
            <a:xfrm>
              <a:off x="7632408" y="2943136"/>
              <a:ext cx="40869" cy="14671"/>
            </a:xfrm>
            <a:custGeom>
              <a:rect b="b" l="l" r="r" t="t"/>
              <a:pathLst>
                <a:path extrusionOk="0" h="462" w="1287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50"/>
            <p:cNvSpPr/>
            <p:nvPr/>
          </p:nvSpPr>
          <p:spPr>
            <a:xfrm>
              <a:off x="7530697" y="2790299"/>
              <a:ext cx="244291" cy="326314"/>
            </a:xfrm>
            <a:custGeom>
              <a:rect b="b" l="l" r="r" t="t"/>
              <a:pathLst>
                <a:path extrusionOk="0" h="10276" w="7693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50"/>
            <p:cNvSpPr/>
            <p:nvPr/>
          </p:nvSpPr>
          <p:spPr>
            <a:xfrm>
              <a:off x="7611608" y="2891630"/>
              <a:ext cx="20069" cy="9463"/>
            </a:xfrm>
            <a:custGeom>
              <a:rect b="b" l="l" r="r" t="t"/>
              <a:pathLst>
                <a:path extrusionOk="0" h="298" w="632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50"/>
            <p:cNvSpPr/>
            <p:nvPr/>
          </p:nvSpPr>
          <p:spPr>
            <a:xfrm>
              <a:off x="7673245" y="2891630"/>
              <a:ext cx="19688" cy="9463"/>
            </a:xfrm>
            <a:custGeom>
              <a:rect b="b" l="l" r="r" t="t"/>
              <a:pathLst>
                <a:path extrusionOk="0" h="298" w="62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2" name="Google Shape;462;p50"/>
          <p:cNvSpPr txBox="1"/>
          <p:nvPr/>
        </p:nvSpPr>
        <p:spPr>
          <a:xfrm>
            <a:off x="355951" y="1290844"/>
            <a:ext cx="3864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F7EF8"/>
                </a:solidFill>
                <a:latin typeface="Prompt"/>
                <a:ea typeface="Prompt"/>
                <a:cs typeface="Prompt"/>
                <a:sym typeface="Prompt"/>
              </a:rPr>
              <a:t>1. USER ONBOARDING &amp; LOG TRANSMISSION </a:t>
            </a:r>
            <a:endParaRPr sz="500">
              <a:solidFill>
                <a:srgbClr val="3F7EF8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463" name="Google Shape;463;p50"/>
          <p:cNvCxnSpPr/>
          <p:nvPr/>
        </p:nvCxnSpPr>
        <p:spPr>
          <a:xfrm rot="10800000">
            <a:off x="4355268" y="1880569"/>
            <a:ext cx="485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64" name="Google Shape;464;p50"/>
          <p:cNvSpPr txBox="1"/>
          <p:nvPr/>
        </p:nvSpPr>
        <p:spPr>
          <a:xfrm flipH="1">
            <a:off x="6770556" y="1987825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PARSE DATA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65" name="Google Shape;465;p50"/>
          <p:cNvGrpSpPr/>
          <p:nvPr/>
        </p:nvGrpSpPr>
        <p:grpSpPr>
          <a:xfrm>
            <a:off x="6055488" y="1987834"/>
            <a:ext cx="370930" cy="370549"/>
            <a:chOff x="2497275" y="2744159"/>
            <a:chExt cx="370930" cy="370549"/>
          </a:xfrm>
        </p:grpSpPr>
        <p:sp>
          <p:nvSpPr>
            <p:cNvPr id="466" name="Google Shape;466;p50"/>
            <p:cNvSpPr/>
            <p:nvPr/>
          </p:nvSpPr>
          <p:spPr>
            <a:xfrm>
              <a:off x="2497275" y="2744159"/>
              <a:ext cx="284366" cy="284747"/>
            </a:xfrm>
            <a:custGeom>
              <a:rect b="b" l="l" r="r" t="t"/>
              <a:pathLst>
                <a:path extrusionOk="0" h="8967" w="8955">
                  <a:moveTo>
                    <a:pt x="4204" y="1"/>
                  </a:moveTo>
                  <a:cubicBezTo>
                    <a:pt x="3942" y="1"/>
                    <a:pt x="3704" y="203"/>
                    <a:pt x="3644" y="465"/>
                  </a:cubicBezTo>
                  <a:lnTo>
                    <a:pt x="3466" y="1334"/>
                  </a:lnTo>
                  <a:cubicBezTo>
                    <a:pt x="3287" y="1394"/>
                    <a:pt x="3108" y="1465"/>
                    <a:pt x="2942" y="1537"/>
                  </a:cubicBezTo>
                  <a:lnTo>
                    <a:pt x="2215" y="1048"/>
                  </a:lnTo>
                  <a:cubicBezTo>
                    <a:pt x="2120" y="983"/>
                    <a:pt x="2009" y="952"/>
                    <a:pt x="1899" y="952"/>
                  </a:cubicBezTo>
                  <a:cubicBezTo>
                    <a:pt x="1749" y="952"/>
                    <a:pt x="1599" y="1010"/>
                    <a:pt x="1489" y="1120"/>
                  </a:cubicBezTo>
                  <a:lnTo>
                    <a:pt x="1108" y="1489"/>
                  </a:lnTo>
                  <a:cubicBezTo>
                    <a:pt x="918" y="1691"/>
                    <a:pt x="894" y="1989"/>
                    <a:pt x="1037" y="2227"/>
                  </a:cubicBezTo>
                  <a:lnTo>
                    <a:pt x="1525" y="2953"/>
                  </a:lnTo>
                  <a:cubicBezTo>
                    <a:pt x="1441" y="3120"/>
                    <a:pt x="1370" y="3287"/>
                    <a:pt x="1322" y="3465"/>
                  </a:cubicBezTo>
                  <a:lnTo>
                    <a:pt x="453" y="3644"/>
                  </a:lnTo>
                  <a:cubicBezTo>
                    <a:pt x="191" y="3703"/>
                    <a:pt x="1" y="3930"/>
                    <a:pt x="1" y="4215"/>
                  </a:cubicBezTo>
                  <a:lnTo>
                    <a:pt x="1" y="4751"/>
                  </a:lnTo>
                  <a:cubicBezTo>
                    <a:pt x="1" y="5025"/>
                    <a:pt x="191" y="5251"/>
                    <a:pt x="453" y="5323"/>
                  </a:cubicBezTo>
                  <a:lnTo>
                    <a:pt x="1322" y="5501"/>
                  </a:lnTo>
                  <a:cubicBezTo>
                    <a:pt x="1382" y="5668"/>
                    <a:pt x="1453" y="5847"/>
                    <a:pt x="1525" y="6013"/>
                  </a:cubicBezTo>
                  <a:lnTo>
                    <a:pt x="1037" y="6740"/>
                  </a:lnTo>
                  <a:cubicBezTo>
                    <a:pt x="894" y="6966"/>
                    <a:pt x="918" y="7287"/>
                    <a:pt x="1108" y="7478"/>
                  </a:cubicBezTo>
                  <a:lnTo>
                    <a:pt x="1489" y="7847"/>
                  </a:lnTo>
                  <a:cubicBezTo>
                    <a:pt x="1599" y="7957"/>
                    <a:pt x="1745" y="8015"/>
                    <a:pt x="1894" y="8015"/>
                  </a:cubicBezTo>
                  <a:cubicBezTo>
                    <a:pt x="2003" y="8015"/>
                    <a:pt x="2115" y="7984"/>
                    <a:pt x="2215" y="7918"/>
                  </a:cubicBezTo>
                  <a:lnTo>
                    <a:pt x="2942" y="7430"/>
                  </a:lnTo>
                  <a:cubicBezTo>
                    <a:pt x="3108" y="7513"/>
                    <a:pt x="3287" y="7597"/>
                    <a:pt x="3466" y="7633"/>
                  </a:cubicBezTo>
                  <a:lnTo>
                    <a:pt x="3644" y="8502"/>
                  </a:lnTo>
                  <a:cubicBezTo>
                    <a:pt x="3704" y="8764"/>
                    <a:pt x="3930" y="8966"/>
                    <a:pt x="4204" y="8966"/>
                  </a:cubicBezTo>
                  <a:lnTo>
                    <a:pt x="4740" y="8966"/>
                  </a:lnTo>
                  <a:cubicBezTo>
                    <a:pt x="5013" y="8966"/>
                    <a:pt x="5251" y="8764"/>
                    <a:pt x="5311" y="8502"/>
                  </a:cubicBezTo>
                  <a:lnTo>
                    <a:pt x="5490" y="7633"/>
                  </a:lnTo>
                  <a:cubicBezTo>
                    <a:pt x="5621" y="7597"/>
                    <a:pt x="5775" y="7537"/>
                    <a:pt x="5906" y="7478"/>
                  </a:cubicBezTo>
                  <a:cubicBezTo>
                    <a:pt x="6002" y="7442"/>
                    <a:pt x="6037" y="7323"/>
                    <a:pt x="6002" y="7240"/>
                  </a:cubicBezTo>
                  <a:cubicBezTo>
                    <a:pt x="5966" y="7169"/>
                    <a:pt x="5898" y="7131"/>
                    <a:pt x="5831" y="7131"/>
                  </a:cubicBezTo>
                  <a:cubicBezTo>
                    <a:pt x="5808" y="7131"/>
                    <a:pt x="5785" y="7135"/>
                    <a:pt x="5763" y="7144"/>
                  </a:cubicBezTo>
                  <a:cubicBezTo>
                    <a:pt x="5609" y="7228"/>
                    <a:pt x="5466" y="7287"/>
                    <a:pt x="5299" y="7323"/>
                  </a:cubicBezTo>
                  <a:cubicBezTo>
                    <a:pt x="5240" y="7347"/>
                    <a:pt x="5180" y="7406"/>
                    <a:pt x="5168" y="7454"/>
                  </a:cubicBezTo>
                  <a:lnTo>
                    <a:pt x="4966" y="8430"/>
                  </a:lnTo>
                  <a:cubicBezTo>
                    <a:pt x="4954" y="8514"/>
                    <a:pt x="4870" y="8597"/>
                    <a:pt x="4763" y="8597"/>
                  </a:cubicBezTo>
                  <a:lnTo>
                    <a:pt x="4228" y="8597"/>
                  </a:lnTo>
                  <a:cubicBezTo>
                    <a:pt x="4120" y="8597"/>
                    <a:pt x="4049" y="8514"/>
                    <a:pt x="4013" y="8430"/>
                  </a:cubicBezTo>
                  <a:lnTo>
                    <a:pt x="3823" y="7454"/>
                  </a:lnTo>
                  <a:cubicBezTo>
                    <a:pt x="3811" y="7383"/>
                    <a:pt x="3763" y="7335"/>
                    <a:pt x="3692" y="7323"/>
                  </a:cubicBezTo>
                  <a:cubicBezTo>
                    <a:pt x="3466" y="7263"/>
                    <a:pt x="3239" y="7180"/>
                    <a:pt x="3049" y="7061"/>
                  </a:cubicBezTo>
                  <a:cubicBezTo>
                    <a:pt x="3019" y="7043"/>
                    <a:pt x="2986" y="7034"/>
                    <a:pt x="2954" y="7034"/>
                  </a:cubicBezTo>
                  <a:cubicBezTo>
                    <a:pt x="2921" y="7034"/>
                    <a:pt x="2888" y="7043"/>
                    <a:pt x="2858" y="7061"/>
                  </a:cubicBezTo>
                  <a:lnTo>
                    <a:pt x="2037" y="7609"/>
                  </a:lnTo>
                  <a:cubicBezTo>
                    <a:pt x="2006" y="7634"/>
                    <a:pt x="1966" y="7647"/>
                    <a:pt x="1926" y="7647"/>
                  </a:cubicBezTo>
                  <a:cubicBezTo>
                    <a:pt x="1874" y="7647"/>
                    <a:pt x="1821" y="7625"/>
                    <a:pt x="1787" y="7585"/>
                  </a:cubicBezTo>
                  <a:lnTo>
                    <a:pt x="1418" y="7204"/>
                  </a:lnTo>
                  <a:cubicBezTo>
                    <a:pt x="1334" y="7132"/>
                    <a:pt x="1334" y="7025"/>
                    <a:pt x="1382" y="6954"/>
                  </a:cubicBezTo>
                  <a:lnTo>
                    <a:pt x="1930" y="6132"/>
                  </a:lnTo>
                  <a:cubicBezTo>
                    <a:pt x="1977" y="6073"/>
                    <a:pt x="1977" y="6001"/>
                    <a:pt x="1930" y="5942"/>
                  </a:cubicBezTo>
                  <a:cubicBezTo>
                    <a:pt x="1811" y="5739"/>
                    <a:pt x="1727" y="5525"/>
                    <a:pt x="1668" y="5299"/>
                  </a:cubicBezTo>
                  <a:cubicBezTo>
                    <a:pt x="1656" y="5239"/>
                    <a:pt x="1596" y="5180"/>
                    <a:pt x="1537" y="5168"/>
                  </a:cubicBezTo>
                  <a:lnTo>
                    <a:pt x="560" y="4977"/>
                  </a:lnTo>
                  <a:cubicBezTo>
                    <a:pt x="477" y="4954"/>
                    <a:pt x="406" y="4870"/>
                    <a:pt x="406" y="4763"/>
                  </a:cubicBezTo>
                  <a:lnTo>
                    <a:pt x="406" y="4227"/>
                  </a:lnTo>
                  <a:cubicBezTo>
                    <a:pt x="406" y="4132"/>
                    <a:pt x="477" y="4049"/>
                    <a:pt x="560" y="4025"/>
                  </a:cubicBezTo>
                  <a:lnTo>
                    <a:pt x="1537" y="3834"/>
                  </a:lnTo>
                  <a:cubicBezTo>
                    <a:pt x="1608" y="3811"/>
                    <a:pt x="1656" y="3775"/>
                    <a:pt x="1668" y="3692"/>
                  </a:cubicBezTo>
                  <a:cubicBezTo>
                    <a:pt x="1727" y="3477"/>
                    <a:pt x="1811" y="3251"/>
                    <a:pt x="1930" y="3061"/>
                  </a:cubicBezTo>
                  <a:cubicBezTo>
                    <a:pt x="1965" y="3001"/>
                    <a:pt x="1965" y="2918"/>
                    <a:pt x="1930" y="2858"/>
                  </a:cubicBezTo>
                  <a:lnTo>
                    <a:pt x="1382" y="2049"/>
                  </a:lnTo>
                  <a:cubicBezTo>
                    <a:pt x="1322" y="1965"/>
                    <a:pt x="1334" y="1846"/>
                    <a:pt x="1418" y="1787"/>
                  </a:cubicBezTo>
                  <a:lnTo>
                    <a:pt x="1787" y="1417"/>
                  </a:lnTo>
                  <a:cubicBezTo>
                    <a:pt x="1826" y="1378"/>
                    <a:pt x="1876" y="1360"/>
                    <a:pt x="1925" y="1360"/>
                  </a:cubicBezTo>
                  <a:cubicBezTo>
                    <a:pt x="1965" y="1360"/>
                    <a:pt x="2005" y="1372"/>
                    <a:pt x="2037" y="1394"/>
                  </a:cubicBezTo>
                  <a:lnTo>
                    <a:pt x="2858" y="1941"/>
                  </a:lnTo>
                  <a:cubicBezTo>
                    <a:pt x="2888" y="1965"/>
                    <a:pt x="2921" y="1977"/>
                    <a:pt x="2954" y="1977"/>
                  </a:cubicBezTo>
                  <a:cubicBezTo>
                    <a:pt x="2986" y="1977"/>
                    <a:pt x="3019" y="1965"/>
                    <a:pt x="3049" y="1941"/>
                  </a:cubicBezTo>
                  <a:cubicBezTo>
                    <a:pt x="3263" y="1822"/>
                    <a:pt x="3466" y="1727"/>
                    <a:pt x="3692" y="1668"/>
                  </a:cubicBezTo>
                  <a:cubicBezTo>
                    <a:pt x="3751" y="1656"/>
                    <a:pt x="3811" y="1596"/>
                    <a:pt x="3823" y="1537"/>
                  </a:cubicBezTo>
                  <a:lnTo>
                    <a:pt x="4013" y="572"/>
                  </a:lnTo>
                  <a:cubicBezTo>
                    <a:pt x="4037" y="477"/>
                    <a:pt x="4120" y="405"/>
                    <a:pt x="4228" y="405"/>
                  </a:cubicBezTo>
                  <a:lnTo>
                    <a:pt x="4763" y="405"/>
                  </a:lnTo>
                  <a:cubicBezTo>
                    <a:pt x="4870" y="405"/>
                    <a:pt x="4942" y="477"/>
                    <a:pt x="4966" y="572"/>
                  </a:cubicBezTo>
                  <a:lnTo>
                    <a:pt x="5168" y="1537"/>
                  </a:lnTo>
                  <a:cubicBezTo>
                    <a:pt x="5180" y="1608"/>
                    <a:pt x="5216" y="1656"/>
                    <a:pt x="5299" y="1668"/>
                  </a:cubicBezTo>
                  <a:cubicBezTo>
                    <a:pt x="5513" y="1727"/>
                    <a:pt x="5740" y="1822"/>
                    <a:pt x="5930" y="1941"/>
                  </a:cubicBezTo>
                  <a:cubicBezTo>
                    <a:pt x="5960" y="1953"/>
                    <a:pt x="5996" y="1959"/>
                    <a:pt x="6031" y="1959"/>
                  </a:cubicBezTo>
                  <a:cubicBezTo>
                    <a:pt x="6067" y="1959"/>
                    <a:pt x="6103" y="1953"/>
                    <a:pt x="6133" y="1941"/>
                  </a:cubicBezTo>
                  <a:lnTo>
                    <a:pt x="6942" y="1394"/>
                  </a:lnTo>
                  <a:cubicBezTo>
                    <a:pt x="6978" y="1368"/>
                    <a:pt x="7021" y="1356"/>
                    <a:pt x="7063" y="1356"/>
                  </a:cubicBezTo>
                  <a:cubicBezTo>
                    <a:pt x="7117" y="1356"/>
                    <a:pt x="7170" y="1377"/>
                    <a:pt x="7204" y="1417"/>
                  </a:cubicBezTo>
                  <a:lnTo>
                    <a:pt x="7573" y="1787"/>
                  </a:lnTo>
                  <a:cubicBezTo>
                    <a:pt x="7645" y="1870"/>
                    <a:pt x="7645" y="1965"/>
                    <a:pt x="7597" y="2049"/>
                  </a:cubicBezTo>
                  <a:lnTo>
                    <a:pt x="7049" y="2858"/>
                  </a:lnTo>
                  <a:cubicBezTo>
                    <a:pt x="7002" y="2918"/>
                    <a:pt x="7002" y="2989"/>
                    <a:pt x="7049" y="3061"/>
                  </a:cubicBezTo>
                  <a:cubicBezTo>
                    <a:pt x="7168" y="3263"/>
                    <a:pt x="7264" y="3477"/>
                    <a:pt x="7323" y="3692"/>
                  </a:cubicBezTo>
                  <a:cubicBezTo>
                    <a:pt x="7335" y="3751"/>
                    <a:pt x="7395" y="3811"/>
                    <a:pt x="7454" y="3834"/>
                  </a:cubicBezTo>
                  <a:lnTo>
                    <a:pt x="8419" y="4025"/>
                  </a:lnTo>
                  <a:cubicBezTo>
                    <a:pt x="8514" y="4037"/>
                    <a:pt x="8585" y="4132"/>
                    <a:pt x="8585" y="4227"/>
                  </a:cubicBezTo>
                  <a:lnTo>
                    <a:pt x="8585" y="4763"/>
                  </a:lnTo>
                  <a:cubicBezTo>
                    <a:pt x="8585" y="4870"/>
                    <a:pt x="8514" y="4942"/>
                    <a:pt x="8419" y="4977"/>
                  </a:cubicBezTo>
                  <a:lnTo>
                    <a:pt x="7454" y="5168"/>
                  </a:lnTo>
                  <a:cubicBezTo>
                    <a:pt x="7383" y="5180"/>
                    <a:pt x="7335" y="5227"/>
                    <a:pt x="7323" y="5299"/>
                  </a:cubicBezTo>
                  <a:cubicBezTo>
                    <a:pt x="7276" y="5466"/>
                    <a:pt x="7216" y="5632"/>
                    <a:pt x="7145" y="5775"/>
                  </a:cubicBezTo>
                  <a:cubicBezTo>
                    <a:pt x="7097" y="5870"/>
                    <a:pt x="7145" y="5966"/>
                    <a:pt x="7228" y="6013"/>
                  </a:cubicBezTo>
                  <a:cubicBezTo>
                    <a:pt x="7254" y="6026"/>
                    <a:pt x="7280" y="6032"/>
                    <a:pt x="7305" y="6032"/>
                  </a:cubicBezTo>
                  <a:cubicBezTo>
                    <a:pt x="7372" y="6032"/>
                    <a:pt x="7431" y="5991"/>
                    <a:pt x="7466" y="5930"/>
                  </a:cubicBezTo>
                  <a:cubicBezTo>
                    <a:pt x="7526" y="5799"/>
                    <a:pt x="7585" y="5644"/>
                    <a:pt x="7633" y="5501"/>
                  </a:cubicBezTo>
                  <a:lnTo>
                    <a:pt x="8490" y="5323"/>
                  </a:lnTo>
                  <a:cubicBezTo>
                    <a:pt x="8764" y="5263"/>
                    <a:pt x="8954" y="5037"/>
                    <a:pt x="8954" y="4751"/>
                  </a:cubicBezTo>
                  <a:lnTo>
                    <a:pt x="8954" y="4215"/>
                  </a:lnTo>
                  <a:cubicBezTo>
                    <a:pt x="8954" y="3942"/>
                    <a:pt x="8764" y="3715"/>
                    <a:pt x="8490" y="3644"/>
                  </a:cubicBezTo>
                  <a:lnTo>
                    <a:pt x="7633" y="3465"/>
                  </a:lnTo>
                  <a:cubicBezTo>
                    <a:pt x="7573" y="3287"/>
                    <a:pt x="7502" y="3120"/>
                    <a:pt x="7418" y="2953"/>
                  </a:cubicBezTo>
                  <a:lnTo>
                    <a:pt x="7918" y="2227"/>
                  </a:lnTo>
                  <a:cubicBezTo>
                    <a:pt x="8061" y="2001"/>
                    <a:pt x="8038" y="1679"/>
                    <a:pt x="7835" y="1489"/>
                  </a:cubicBezTo>
                  <a:lnTo>
                    <a:pt x="7466" y="1120"/>
                  </a:lnTo>
                  <a:cubicBezTo>
                    <a:pt x="7356" y="1010"/>
                    <a:pt x="7211" y="952"/>
                    <a:pt x="7061" y="952"/>
                  </a:cubicBezTo>
                  <a:cubicBezTo>
                    <a:pt x="6952" y="952"/>
                    <a:pt x="6840" y="983"/>
                    <a:pt x="6740" y="1048"/>
                  </a:cubicBezTo>
                  <a:lnTo>
                    <a:pt x="6013" y="1537"/>
                  </a:lnTo>
                  <a:cubicBezTo>
                    <a:pt x="5847" y="1453"/>
                    <a:pt x="5668" y="1370"/>
                    <a:pt x="5490" y="1334"/>
                  </a:cubicBezTo>
                  <a:lnTo>
                    <a:pt x="5311" y="465"/>
                  </a:lnTo>
                  <a:cubicBezTo>
                    <a:pt x="5251" y="203"/>
                    <a:pt x="5025" y="1"/>
                    <a:pt x="4740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50"/>
            <p:cNvSpPr/>
            <p:nvPr/>
          </p:nvSpPr>
          <p:spPr>
            <a:xfrm>
              <a:off x="2592191" y="2821673"/>
              <a:ext cx="113461" cy="98345"/>
            </a:xfrm>
            <a:custGeom>
              <a:rect b="b" l="l" r="r" t="t"/>
              <a:pathLst>
                <a:path extrusionOk="0" h="3097" w="3573">
                  <a:moveTo>
                    <a:pt x="1524" y="0"/>
                  </a:moveTo>
                  <a:cubicBezTo>
                    <a:pt x="989" y="0"/>
                    <a:pt x="465" y="215"/>
                    <a:pt x="72" y="584"/>
                  </a:cubicBezTo>
                  <a:cubicBezTo>
                    <a:pt x="0" y="655"/>
                    <a:pt x="0" y="774"/>
                    <a:pt x="72" y="834"/>
                  </a:cubicBezTo>
                  <a:cubicBezTo>
                    <a:pt x="113" y="876"/>
                    <a:pt x="164" y="896"/>
                    <a:pt x="212" y="896"/>
                  </a:cubicBezTo>
                  <a:cubicBezTo>
                    <a:pt x="259" y="896"/>
                    <a:pt x="304" y="876"/>
                    <a:pt x="334" y="834"/>
                  </a:cubicBezTo>
                  <a:cubicBezTo>
                    <a:pt x="643" y="524"/>
                    <a:pt x="1072" y="358"/>
                    <a:pt x="1500" y="358"/>
                  </a:cubicBezTo>
                  <a:cubicBezTo>
                    <a:pt x="2441" y="358"/>
                    <a:pt x="3203" y="1120"/>
                    <a:pt x="3203" y="2060"/>
                  </a:cubicBezTo>
                  <a:cubicBezTo>
                    <a:pt x="3203" y="2322"/>
                    <a:pt x="3144" y="2596"/>
                    <a:pt x="3024" y="2834"/>
                  </a:cubicBezTo>
                  <a:cubicBezTo>
                    <a:pt x="2965" y="2941"/>
                    <a:pt x="3013" y="3037"/>
                    <a:pt x="3096" y="3084"/>
                  </a:cubicBezTo>
                  <a:cubicBezTo>
                    <a:pt x="3132" y="3096"/>
                    <a:pt x="3155" y="3096"/>
                    <a:pt x="3191" y="3096"/>
                  </a:cubicBezTo>
                  <a:cubicBezTo>
                    <a:pt x="3251" y="3096"/>
                    <a:pt x="3322" y="3072"/>
                    <a:pt x="3346" y="3001"/>
                  </a:cubicBezTo>
                  <a:cubicBezTo>
                    <a:pt x="3501" y="2715"/>
                    <a:pt x="3572" y="2382"/>
                    <a:pt x="3572" y="2060"/>
                  </a:cubicBezTo>
                  <a:cubicBezTo>
                    <a:pt x="3572" y="929"/>
                    <a:pt x="2655" y="0"/>
                    <a:pt x="1524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50"/>
            <p:cNvSpPr/>
            <p:nvPr/>
          </p:nvSpPr>
          <p:spPr>
            <a:xfrm>
              <a:off x="2574408" y="2862129"/>
              <a:ext cx="106665" cy="90756"/>
            </a:xfrm>
            <a:custGeom>
              <a:rect b="b" l="l" r="r" t="t"/>
              <a:pathLst>
                <a:path extrusionOk="0" h="2858" w="3359">
                  <a:moveTo>
                    <a:pt x="294" y="1"/>
                  </a:moveTo>
                  <a:cubicBezTo>
                    <a:pt x="218" y="1"/>
                    <a:pt x="145" y="48"/>
                    <a:pt x="108" y="131"/>
                  </a:cubicBezTo>
                  <a:cubicBezTo>
                    <a:pt x="36" y="334"/>
                    <a:pt x="1" y="572"/>
                    <a:pt x="1" y="798"/>
                  </a:cubicBezTo>
                  <a:cubicBezTo>
                    <a:pt x="1" y="1929"/>
                    <a:pt x="917" y="2858"/>
                    <a:pt x="2049" y="2858"/>
                  </a:cubicBezTo>
                  <a:cubicBezTo>
                    <a:pt x="2477" y="2858"/>
                    <a:pt x="2894" y="2715"/>
                    <a:pt x="3251" y="2465"/>
                  </a:cubicBezTo>
                  <a:cubicBezTo>
                    <a:pt x="3346" y="2405"/>
                    <a:pt x="3358" y="2286"/>
                    <a:pt x="3299" y="2215"/>
                  </a:cubicBezTo>
                  <a:cubicBezTo>
                    <a:pt x="3263" y="2158"/>
                    <a:pt x="3206" y="2131"/>
                    <a:pt x="3151" y="2131"/>
                  </a:cubicBezTo>
                  <a:cubicBezTo>
                    <a:pt x="3114" y="2131"/>
                    <a:pt x="3077" y="2143"/>
                    <a:pt x="3049" y="2167"/>
                  </a:cubicBezTo>
                  <a:cubicBezTo>
                    <a:pt x="2763" y="2382"/>
                    <a:pt x="2406" y="2501"/>
                    <a:pt x="2049" y="2501"/>
                  </a:cubicBezTo>
                  <a:cubicBezTo>
                    <a:pt x="1108" y="2501"/>
                    <a:pt x="346" y="1739"/>
                    <a:pt x="346" y="798"/>
                  </a:cubicBezTo>
                  <a:cubicBezTo>
                    <a:pt x="346" y="608"/>
                    <a:pt x="382" y="429"/>
                    <a:pt x="441" y="250"/>
                  </a:cubicBezTo>
                  <a:cubicBezTo>
                    <a:pt x="501" y="143"/>
                    <a:pt x="441" y="36"/>
                    <a:pt x="358" y="12"/>
                  </a:cubicBezTo>
                  <a:cubicBezTo>
                    <a:pt x="337" y="4"/>
                    <a:pt x="315" y="1"/>
                    <a:pt x="29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50"/>
            <p:cNvSpPr/>
            <p:nvPr/>
          </p:nvSpPr>
          <p:spPr>
            <a:xfrm>
              <a:off x="2676881" y="2923385"/>
              <a:ext cx="191324" cy="191324"/>
            </a:xfrm>
            <a:custGeom>
              <a:rect b="b" l="l" r="r" t="t"/>
              <a:pathLst>
                <a:path extrusionOk="0" h="6025" w="6025">
                  <a:moveTo>
                    <a:pt x="2810" y="0"/>
                  </a:moveTo>
                  <a:cubicBezTo>
                    <a:pt x="2608" y="0"/>
                    <a:pt x="2429" y="155"/>
                    <a:pt x="2382" y="357"/>
                  </a:cubicBezTo>
                  <a:lnTo>
                    <a:pt x="2274" y="893"/>
                  </a:lnTo>
                  <a:cubicBezTo>
                    <a:pt x="2191" y="929"/>
                    <a:pt x="2084" y="965"/>
                    <a:pt x="1989" y="1012"/>
                  </a:cubicBezTo>
                  <a:lnTo>
                    <a:pt x="1548" y="715"/>
                  </a:lnTo>
                  <a:cubicBezTo>
                    <a:pt x="1475" y="666"/>
                    <a:pt x="1393" y="643"/>
                    <a:pt x="1313" y="643"/>
                  </a:cubicBezTo>
                  <a:cubicBezTo>
                    <a:pt x="1198" y="643"/>
                    <a:pt x="1085" y="690"/>
                    <a:pt x="1000" y="774"/>
                  </a:cubicBezTo>
                  <a:lnTo>
                    <a:pt x="738" y="1024"/>
                  </a:lnTo>
                  <a:cubicBezTo>
                    <a:pt x="596" y="1179"/>
                    <a:pt x="572" y="1417"/>
                    <a:pt x="679" y="1584"/>
                  </a:cubicBezTo>
                  <a:lnTo>
                    <a:pt x="977" y="2024"/>
                  </a:lnTo>
                  <a:cubicBezTo>
                    <a:pt x="917" y="2143"/>
                    <a:pt x="858" y="2274"/>
                    <a:pt x="834" y="2417"/>
                  </a:cubicBezTo>
                  <a:cubicBezTo>
                    <a:pt x="798" y="2512"/>
                    <a:pt x="858" y="2608"/>
                    <a:pt x="965" y="2631"/>
                  </a:cubicBezTo>
                  <a:cubicBezTo>
                    <a:pt x="986" y="2639"/>
                    <a:pt x="1006" y="2642"/>
                    <a:pt x="1025" y="2642"/>
                  </a:cubicBezTo>
                  <a:cubicBezTo>
                    <a:pt x="1103" y="2642"/>
                    <a:pt x="1162" y="2587"/>
                    <a:pt x="1191" y="2501"/>
                  </a:cubicBezTo>
                  <a:cubicBezTo>
                    <a:pt x="1227" y="2358"/>
                    <a:pt x="1298" y="2215"/>
                    <a:pt x="1346" y="2096"/>
                  </a:cubicBezTo>
                  <a:cubicBezTo>
                    <a:pt x="1381" y="2036"/>
                    <a:pt x="1381" y="1965"/>
                    <a:pt x="1346" y="1905"/>
                  </a:cubicBezTo>
                  <a:lnTo>
                    <a:pt x="1000" y="1369"/>
                  </a:lnTo>
                  <a:cubicBezTo>
                    <a:pt x="977" y="1346"/>
                    <a:pt x="977" y="1310"/>
                    <a:pt x="1012" y="1286"/>
                  </a:cubicBezTo>
                  <a:lnTo>
                    <a:pt x="1262" y="1024"/>
                  </a:lnTo>
                  <a:cubicBezTo>
                    <a:pt x="1283" y="1010"/>
                    <a:pt x="1300" y="1004"/>
                    <a:pt x="1318" y="1004"/>
                  </a:cubicBezTo>
                  <a:cubicBezTo>
                    <a:pt x="1330" y="1004"/>
                    <a:pt x="1343" y="1007"/>
                    <a:pt x="1358" y="1012"/>
                  </a:cubicBezTo>
                  <a:lnTo>
                    <a:pt x="1893" y="1369"/>
                  </a:lnTo>
                  <a:cubicBezTo>
                    <a:pt x="1923" y="1393"/>
                    <a:pt x="1956" y="1405"/>
                    <a:pt x="1989" y="1405"/>
                  </a:cubicBezTo>
                  <a:cubicBezTo>
                    <a:pt x="2021" y="1405"/>
                    <a:pt x="2054" y="1393"/>
                    <a:pt x="2084" y="1369"/>
                  </a:cubicBezTo>
                  <a:cubicBezTo>
                    <a:pt x="2215" y="1298"/>
                    <a:pt x="2346" y="1238"/>
                    <a:pt x="2489" y="1203"/>
                  </a:cubicBezTo>
                  <a:cubicBezTo>
                    <a:pt x="2548" y="1191"/>
                    <a:pt x="2608" y="1131"/>
                    <a:pt x="2620" y="1072"/>
                  </a:cubicBezTo>
                  <a:lnTo>
                    <a:pt x="2751" y="429"/>
                  </a:lnTo>
                  <a:cubicBezTo>
                    <a:pt x="2751" y="405"/>
                    <a:pt x="2786" y="369"/>
                    <a:pt x="2822" y="369"/>
                  </a:cubicBezTo>
                  <a:lnTo>
                    <a:pt x="3167" y="369"/>
                  </a:lnTo>
                  <a:cubicBezTo>
                    <a:pt x="3203" y="369"/>
                    <a:pt x="3227" y="405"/>
                    <a:pt x="3239" y="429"/>
                  </a:cubicBezTo>
                  <a:lnTo>
                    <a:pt x="3382" y="1072"/>
                  </a:lnTo>
                  <a:cubicBezTo>
                    <a:pt x="3394" y="1143"/>
                    <a:pt x="3429" y="1191"/>
                    <a:pt x="3513" y="1203"/>
                  </a:cubicBezTo>
                  <a:cubicBezTo>
                    <a:pt x="3656" y="1250"/>
                    <a:pt x="3786" y="1310"/>
                    <a:pt x="3917" y="1369"/>
                  </a:cubicBezTo>
                  <a:cubicBezTo>
                    <a:pt x="3947" y="1387"/>
                    <a:pt x="3980" y="1396"/>
                    <a:pt x="4013" y="1396"/>
                  </a:cubicBezTo>
                  <a:cubicBezTo>
                    <a:pt x="4045" y="1396"/>
                    <a:pt x="4078" y="1387"/>
                    <a:pt x="4108" y="1369"/>
                  </a:cubicBezTo>
                  <a:lnTo>
                    <a:pt x="4644" y="1012"/>
                  </a:lnTo>
                  <a:cubicBezTo>
                    <a:pt x="4654" y="1007"/>
                    <a:pt x="4665" y="1004"/>
                    <a:pt x="4678" y="1004"/>
                  </a:cubicBezTo>
                  <a:cubicBezTo>
                    <a:pt x="4695" y="1004"/>
                    <a:pt x="4713" y="1010"/>
                    <a:pt x="4727" y="1024"/>
                  </a:cubicBezTo>
                  <a:lnTo>
                    <a:pt x="4989" y="1286"/>
                  </a:lnTo>
                  <a:cubicBezTo>
                    <a:pt x="5013" y="1310"/>
                    <a:pt x="5013" y="1346"/>
                    <a:pt x="5001" y="1369"/>
                  </a:cubicBezTo>
                  <a:lnTo>
                    <a:pt x="4644" y="1905"/>
                  </a:lnTo>
                  <a:cubicBezTo>
                    <a:pt x="4596" y="1965"/>
                    <a:pt x="4596" y="2036"/>
                    <a:pt x="4644" y="2096"/>
                  </a:cubicBezTo>
                  <a:cubicBezTo>
                    <a:pt x="4715" y="2239"/>
                    <a:pt x="4775" y="2370"/>
                    <a:pt x="4810" y="2501"/>
                  </a:cubicBezTo>
                  <a:cubicBezTo>
                    <a:pt x="4822" y="2560"/>
                    <a:pt x="4882" y="2620"/>
                    <a:pt x="4941" y="2631"/>
                  </a:cubicBezTo>
                  <a:lnTo>
                    <a:pt x="5584" y="2774"/>
                  </a:lnTo>
                  <a:cubicBezTo>
                    <a:pt x="5608" y="2774"/>
                    <a:pt x="5644" y="2798"/>
                    <a:pt x="5644" y="2846"/>
                  </a:cubicBezTo>
                  <a:lnTo>
                    <a:pt x="5644" y="3191"/>
                  </a:lnTo>
                  <a:cubicBezTo>
                    <a:pt x="5644" y="3215"/>
                    <a:pt x="5608" y="3251"/>
                    <a:pt x="5584" y="3263"/>
                  </a:cubicBezTo>
                  <a:lnTo>
                    <a:pt x="4941" y="3393"/>
                  </a:lnTo>
                  <a:cubicBezTo>
                    <a:pt x="4870" y="3405"/>
                    <a:pt x="4822" y="3453"/>
                    <a:pt x="4810" y="3524"/>
                  </a:cubicBezTo>
                  <a:cubicBezTo>
                    <a:pt x="4763" y="3679"/>
                    <a:pt x="4703" y="3810"/>
                    <a:pt x="4644" y="3929"/>
                  </a:cubicBezTo>
                  <a:cubicBezTo>
                    <a:pt x="4608" y="3989"/>
                    <a:pt x="4608" y="4060"/>
                    <a:pt x="4644" y="4120"/>
                  </a:cubicBezTo>
                  <a:lnTo>
                    <a:pt x="5001" y="4656"/>
                  </a:lnTo>
                  <a:cubicBezTo>
                    <a:pt x="5013" y="4691"/>
                    <a:pt x="5013" y="4715"/>
                    <a:pt x="4989" y="4751"/>
                  </a:cubicBezTo>
                  <a:lnTo>
                    <a:pt x="4727" y="5001"/>
                  </a:lnTo>
                  <a:cubicBezTo>
                    <a:pt x="4714" y="5020"/>
                    <a:pt x="4697" y="5029"/>
                    <a:pt x="4681" y="5029"/>
                  </a:cubicBezTo>
                  <a:cubicBezTo>
                    <a:pt x="4668" y="5029"/>
                    <a:pt x="4654" y="5023"/>
                    <a:pt x="4644" y="5013"/>
                  </a:cubicBezTo>
                  <a:lnTo>
                    <a:pt x="4108" y="4656"/>
                  </a:lnTo>
                  <a:cubicBezTo>
                    <a:pt x="4078" y="4638"/>
                    <a:pt x="4045" y="4629"/>
                    <a:pt x="4013" y="4629"/>
                  </a:cubicBezTo>
                  <a:cubicBezTo>
                    <a:pt x="3980" y="4629"/>
                    <a:pt x="3947" y="4638"/>
                    <a:pt x="3917" y="4656"/>
                  </a:cubicBezTo>
                  <a:cubicBezTo>
                    <a:pt x="3775" y="4739"/>
                    <a:pt x="3644" y="4798"/>
                    <a:pt x="3513" y="4822"/>
                  </a:cubicBezTo>
                  <a:cubicBezTo>
                    <a:pt x="3453" y="4834"/>
                    <a:pt x="3394" y="4894"/>
                    <a:pt x="3382" y="4953"/>
                  </a:cubicBezTo>
                  <a:lnTo>
                    <a:pt x="3239" y="5596"/>
                  </a:lnTo>
                  <a:cubicBezTo>
                    <a:pt x="3239" y="5632"/>
                    <a:pt x="3215" y="5656"/>
                    <a:pt x="3167" y="5656"/>
                  </a:cubicBezTo>
                  <a:lnTo>
                    <a:pt x="2822" y="5656"/>
                  </a:lnTo>
                  <a:cubicBezTo>
                    <a:pt x="2798" y="5656"/>
                    <a:pt x="2763" y="5632"/>
                    <a:pt x="2751" y="5596"/>
                  </a:cubicBezTo>
                  <a:lnTo>
                    <a:pt x="2620" y="4953"/>
                  </a:lnTo>
                  <a:cubicBezTo>
                    <a:pt x="2608" y="4882"/>
                    <a:pt x="2560" y="4834"/>
                    <a:pt x="2489" y="4822"/>
                  </a:cubicBezTo>
                  <a:cubicBezTo>
                    <a:pt x="2334" y="4775"/>
                    <a:pt x="2203" y="4715"/>
                    <a:pt x="2084" y="4656"/>
                  </a:cubicBezTo>
                  <a:cubicBezTo>
                    <a:pt x="2054" y="4644"/>
                    <a:pt x="2021" y="4638"/>
                    <a:pt x="1989" y="4638"/>
                  </a:cubicBezTo>
                  <a:cubicBezTo>
                    <a:pt x="1956" y="4638"/>
                    <a:pt x="1923" y="4644"/>
                    <a:pt x="1893" y="4656"/>
                  </a:cubicBezTo>
                  <a:lnTo>
                    <a:pt x="1358" y="5013"/>
                  </a:lnTo>
                  <a:cubicBezTo>
                    <a:pt x="1342" y="5023"/>
                    <a:pt x="1328" y="5029"/>
                    <a:pt x="1314" y="5029"/>
                  </a:cubicBezTo>
                  <a:cubicBezTo>
                    <a:pt x="1298" y="5029"/>
                    <a:pt x="1282" y="5020"/>
                    <a:pt x="1262" y="5001"/>
                  </a:cubicBezTo>
                  <a:lnTo>
                    <a:pt x="1012" y="4751"/>
                  </a:lnTo>
                  <a:cubicBezTo>
                    <a:pt x="977" y="4715"/>
                    <a:pt x="977" y="4691"/>
                    <a:pt x="1000" y="4656"/>
                  </a:cubicBezTo>
                  <a:lnTo>
                    <a:pt x="1346" y="4120"/>
                  </a:lnTo>
                  <a:cubicBezTo>
                    <a:pt x="1393" y="4060"/>
                    <a:pt x="1393" y="3989"/>
                    <a:pt x="1346" y="3929"/>
                  </a:cubicBezTo>
                  <a:cubicBezTo>
                    <a:pt x="1274" y="3798"/>
                    <a:pt x="1215" y="3667"/>
                    <a:pt x="1191" y="3524"/>
                  </a:cubicBezTo>
                  <a:cubicBezTo>
                    <a:pt x="1167" y="3465"/>
                    <a:pt x="1108" y="3405"/>
                    <a:pt x="1048" y="3393"/>
                  </a:cubicBezTo>
                  <a:lnTo>
                    <a:pt x="417" y="3263"/>
                  </a:lnTo>
                  <a:cubicBezTo>
                    <a:pt x="381" y="3263"/>
                    <a:pt x="357" y="3227"/>
                    <a:pt x="357" y="3191"/>
                  </a:cubicBezTo>
                  <a:lnTo>
                    <a:pt x="357" y="2846"/>
                  </a:lnTo>
                  <a:cubicBezTo>
                    <a:pt x="357" y="2810"/>
                    <a:pt x="381" y="2786"/>
                    <a:pt x="417" y="2774"/>
                  </a:cubicBezTo>
                  <a:lnTo>
                    <a:pt x="453" y="2751"/>
                  </a:lnTo>
                  <a:cubicBezTo>
                    <a:pt x="560" y="2739"/>
                    <a:pt x="619" y="2631"/>
                    <a:pt x="608" y="2548"/>
                  </a:cubicBezTo>
                  <a:cubicBezTo>
                    <a:pt x="597" y="2450"/>
                    <a:pt x="506" y="2392"/>
                    <a:pt x="427" y="2392"/>
                  </a:cubicBezTo>
                  <a:cubicBezTo>
                    <a:pt x="419" y="2392"/>
                    <a:pt x="412" y="2392"/>
                    <a:pt x="405" y="2393"/>
                  </a:cubicBezTo>
                  <a:lnTo>
                    <a:pt x="357" y="2417"/>
                  </a:lnTo>
                  <a:cubicBezTo>
                    <a:pt x="143" y="2453"/>
                    <a:pt x="0" y="2631"/>
                    <a:pt x="0" y="2846"/>
                  </a:cubicBezTo>
                  <a:lnTo>
                    <a:pt x="0" y="3191"/>
                  </a:lnTo>
                  <a:cubicBezTo>
                    <a:pt x="0" y="3393"/>
                    <a:pt x="143" y="3572"/>
                    <a:pt x="357" y="3620"/>
                  </a:cubicBezTo>
                  <a:lnTo>
                    <a:pt x="893" y="3727"/>
                  </a:lnTo>
                  <a:cubicBezTo>
                    <a:pt x="917" y="3810"/>
                    <a:pt x="965" y="3917"/>
                    <a:pt x="1012" y="4001"/>
                  </a:cubicBezTo>
                  <a:lnTo>
                    <a:pt x="715" y="4453"/>
                  </a:lnTo>
                  <a:cubicBezTo>
                    <a:pt x="596" y="4632"/>
                    <a:pt x="619" y="4858"/>
                    <a:pt x="774" y="5001"/>
                  </a:cubicBezTo>
                  <a:lnTo>
                    <a:pt x="1024" y="5251"/>
                  </a:lnTo>
                  <a:cubicBezTo>
                    <a:pt x="1112" y="5339"/>
                    <a:pt x="1227" y="5381"/>
                    <a:pt x="1338" y="5381"/>
                  </a:cubicBezTo>
                  <a:cubicBezTo>
                    <a:pt x="1423" y="5381"/>
                    <a:pt x="1505" y="5357"/>
                    <a:pt x="1572" y="5310"/>
                  </a:cubicBezTo>
                  <a:lnTo>
                    <a:pt x="2024" y="5013"/>
                  </a:lnTo>
                  <a:cubicBezTo>
                    <a:pt x="2108" y="5060"/>
                    <a:pt x="2203" y="5108"/>
                    <a:pt x="2310" y="5132"/>
                  </a:cubicBezTo>
                  <a:lnTo>
                    <a:pt x="2405" y="5668"/>
                  </a:lnTo>
                  <a:cubicBezTo>
                    <a:pt x="2453" y="5882"/>
                    <a:pt x="2632" y="6025"/>
                    <a:pt x="2846" y="6025"/>
                  </a:cubicBezTo>
                  <a:lnTo>
                    <a:pt x="3179" y="6025"/>
                  </a:lnTo>
                  <a:cubicBezTo>
                    <a:pt x="3394" y="6025"/>
                    <a:pt x="3572" y="5882"/>
                    <a:pt x="3620" y="5668"/>
                  </a:cubicBezTo>
                  <a:lnTo>
                    <a:pt x="3715" y="5132"/>
                  </a:lnTo>
                  <a:cubicBezTo>
                    <a:pt x="3810" y="5108"/>
                    <a:pt x="3917" y="5060"/>
                    <a:pt x="4001" y="5013"/>
                  </a:cubicBezTo>
                  <a:lnTo>
                    <a:pt x="4453" y="5310"/>
                  </a:lnTo>
                  <a:cubicBezTo>
                    <a:pt x="4529" y="5361"/>
                    <a:pt x="4611" y="5386"/>
                    <a:pt x="4692" y="5386"/>
                  </a:cubicBezTo>
                  <a:cubicBezTo>
                    <a:pt x="4803" y="5386"/>
                    <a:pt x="4912" y="5340"/>
                    <a:pt x="5001" y="5251"/>
                  </a:cubicBezTo>
                  <a:lnTo>
                    <a:pt x="5251" y="5001"/>
                  </a:lnTo>
                  <a:cubicBezTo>
                    <a:pt x="5406" y="4858"/>
                    <a:pt x="5418" y="4620"/>
                    <a:pt x="5310" y="4453"/>
                  </a:cubicBezTo>
                  <a:lnTo>
                    <a:pt x="5013" y="4001"/>
                  </a:lnTo>
                  <a:cubicBezTo>
                    <a:pt x="5060" y="3917"/>
                    <a:pt x="5108" y="3822"/>
                    <a:pt x="5132" y="3727"/>
                  </a:cubicBezTo>
                  <a:lnTo>
                    <a:pt x="5668" y="3620"/>
                  </a:lnTo>
                  <a:cubicBezTo>
                    <a:pt x="5882" y="3572"/>
                    <a:pt x="6025" y="3393"/>
                    <a:pt x="6025" y="3191"/>
                  </a:cubicBezTo>
                  <a:lnTo>
                    <a:pt x="6025" y="2846"/>
                  </a:lnTo>
                  <a:cubicBezTo>
                    <a:pt x="6001" y="2631"/>
                    <a:pt x="5846" y="2453"/>
                    <a:pt x="5644" y="2417"/>
                  </a:cubicBezTo>
                  <a:lnTo>
                    <a:pt x="5108" y="2310"/>
                  </a:lnTo>
                  <a:cubicBezTo>
                    <a:pt x="5072" y="2215"/>
                    <a:pt x="5025" y="2120"/>
                    <a:pt x="4989" y="2024"/>
                  </a:cubicBezTo>
                  <a:lnTo>
                    <a:pt x="5287" y="1584"/>
                  </a:lnTo>
                  <a:cubicBezTo>
                    <a:pt x="5406" y="1405"/>
                    <a:pt x="5370" y="1179"/>
                    <a:pt x="5227" y="1024"/>
                  </a:cubicBezTo>
                  <a:lnTo>
                    <a:pt x="4965" y="774"/>
                  </a:lnTo>
                  <a:cubicBezTo>
                    <a:pt x="4882" y="691"/>
                    <a:pt x="4766" y="648"/>
                    <a:pt x="4651" y="648"/>
                  </a:cubicBezTo>
                  <a:cubicBezTo>
                    <a:pt x="4569" y="648"/>
                    <a:pt x="4487" y="670"/>
                    <a:pt x="4418" y="715"/>
                  </a:cubicBezTo>
                  <a:lnTo>
                    <a:pt x="3977" y="1012"/>
                  </a:lnTo>
                  <a:cubicBezTo>
                    <a:pt x="3882" y="965"/>
                    <a:pt x="3786" y="929"/>
                    <a:pt x="3691" y="893"/>
                  </a:cubicBezTo>
                  <a:lnTo>
                    <a:pt x="3584" y="357"/>
                  </a:lnTo>
                  <a:cubicBezTo>
                    <a:pt x="3536" y="155"/>
                    <a:pt x="3358" y="0"/>
                    <a:pt x="315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50"/>
            <p:cNvSpPr/>
            <p:nvPr/>
          </p:nvSpPr>
          <p:spPr>
            <a:xfrm>
              <a:off x="2738867" y="2986895"/>
              <a:ext cx="65066" cy="65066"/>
            </a:xfrm>
            <a:custGeom>
              <a:rect b="b" l="l" r="r" t="t"/>
              <a:pathLst>
                <a:path extrusionOk="0" h="2049" w="2049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cubicBezTo>
                    <a:pt x="1" y="1584"/>
                    <a:pt x="453" y="2048"/>
                    <a:pt x="1025" y="2048"/>
                  </a:cubicBezTo>
                  <a:cubicBezTo>
                    <a:pt x="1251" y="2048"/>
                    <a:pt x="1465" y="1977"/>
                    <a:pt x="1644" y="1846"/>
                  </a:cubicBezTo>
                  <a:cubicBezTo>
                    <a:pt x="1727" y="1786"/>
                    <a:pt x="1739" y="1667"/>
                    <a:pt x="1680" y="1584"/>
                  </a:cubicBezTo>
                  <a:cubicBezTo>
                    <a:pt x="1646" y="1543"/>
                    <a:pt x="1593" y="1522"/>
                    <a:pt x="1540" y="1522"/>
                  </a:cubicBezTo>
                  <a:cubicBezTo>
                    <a:pt x="1500" y="1522"/>
                    <a:pt x="1461" y="1534"/>
                    <a:pt x="1430" y="1560"/>
                  </a:cubicBezTo>
                  <a:cubicBezTo>
                    <a:pt x="1311" y="1644"/>
                    <a:pt x="1168" y="1691"/>
                    <a:pt x="1025" y="1691"/>
                  </a:cubicBezTo>
                  <a:cubicBezTo>
                    <a:pt x="668" y="1691"/>
                    <a:pt x="370" y="1393"/>
                    <a:pt x="370" y="1036"/>
                  </a:cubicBezTo>
                  <a:cubicBezTo>
                    <a:pt x="382" y="655"/>
                    <a:pt x="680" y="370"/>
                    <a:pt x="1037" y="370"/>
                  </a:cubicBezTo>
                  <a:cubicBezTo>
                    <a:pt x="1394" y="370"/>
                    <a:pt x="1692" y="667"/>
                    <a:pt x="1692" y="1024"/>
                  </a:cubicBezTo>
                  <a:cubicBezTo>
                    <a:pt x="1692" y="1132"/>
                    <a:pt x="1775" y="1203"/>
                    <a:pt x="1870" y="1203"/>
                  </a:cubicBezTo>
                  <a:cubicBezTo>
                    <a:pt x="1965" y="1203"/>
                    <a:pt x="2049" y="1108"/>
                    <a:pt x="2049" y="1024"/>
                  </a:cubicBezTo>
                  <a:cubicBezTo>
                    <a:pt x="2049" y="453"/>
                    <a:pt x="1584" y="0"/>
                    <a:pt x="102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50"/>
            <p:cNvSpPr/>
            <p:nvPr/>
          </p:nvSpPr>
          <p:spPr>
            <a:xfrm>
              <a:off x="2604670" y="2851904"/>
              <a:ext cx="70718" cy="71131"/>
            </a:xfrm>
            <a:custGeom>
              <a:rect b="b" l="l" r="r" t="t"/>
              <a:pathLst>
                <a:path extrusionOk="0" h="2240" w="2227">
                  <a:moveTo>
                    <a:pt x="1107" y="382"/>
                  </a:moveTo>
                  <a:cubicBezTo>
                    <a:pt x="1512" y="382"/>
                    <a:pt x="1858" y="715"/>
                    <a:pt x="1858" y="1120"/>
                  </a:cubicBezTo>
                  <a:cubicBezTo>
                    <a:pt x="1858" y="1525"/>
                    <a:pt x="1512" y="1870"/>
                    <a:pt x="1107" y="1870"/>
                  </a:cubicBezTo>
                  <a:cubicBezTo>
                    <a:pt x="691" y="1870"/>
                    <a:pt x="369" y="1525"/>
                    <a:pt x="369" y="1120"/>
                  </a:cubicBezTo>
                  <a:cubicBezTo>
                    <a:pt x="369" y="703"/>
                    <a:pt x="703" y="382"/>
                    <a:pt x="1107" y="382"/>
                  </a:cubicBezTo>
                  <a:close/>
                  <a:moveTo>
                    <a:pt x="1107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0" y="1727"/>
                    <a:pt x="500" y="2239"/>
                    <a:pt x="1107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07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2" name="Google Shape;472;p50"/>
          <p:cNvSpPr txBox="1"/>
          <p:nvPr/>
        </p:nvSpPr>
        <p:spPr>
          <a:xfrm>
            <a:off x="4892725" y="1462256"/>
            <a:ext cx="411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F7EF8"/>
                </a:solidFill>
                <a:latin typeface="Prompt"/>
                <a:ea typeface="Prompt"/>
                <a:cs typeface="Prompt"/>
                <a:sym typeface="Prompt"/>
              </a:rPr>
              <a:t>2. DATA PROCESSING &amp; THREAT DETECTION</a:t>
            </a:r>
            <a:endParaRPr sz="500">
              <a:solidFill>
                <a:srgbClr val="3F7EF8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473" name="Google Shape;473;p50"/>
          <p:cNvCxnSpPr/>
          <p:nvPr/>
        </p:nvCxnSpPr>
        <p:spPr>
          <a:xfrm rot="10800000">
            <a:off x="4355268" y="3447438"/>
            <a:ext cx="485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4" name="Google Shape;474;p50"/>
          <p:cNvSpPr txBox="1"/>
          <p:nvPr/>
        </p:nvSpPr>
        <p:spPr>
          <a:xfrm>
            <a:off x="355962" y="640607"/>
            <a:ext cx="874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F7EF8"/>
                </a:solidFill>
                <a:latin typeface="Prompt"/>
                <a:ea typeface="Prompt"/>
                <a:cs typeface="Prompt"/>
                <a:sym typeface="Prompt"/>
              </a:rPr>
              <a:t>Blumira analyzes threats with faster resolution to prevent a breach</a:t>
            </a:r>
            <a:endParaRPr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75" name="Google Shape;475;p50"/>
          <p:cNvSpPr txBox="1"/>
          <p:nvPr/>
        </p:nvSpPr>
        <p:spPr>
          <a:xfrm>
            <a:off x="276950" y="2862125"/>
            <a:ext cx="3709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F7EF8"/>
                </a:solidFill>
                <a:latin typeface="Prompt"/>
                <a:ea typeface="Prompt"/>
                <a:cs typeface="Prompt"/>
                <a:sym typeface="Prompt"/>
              </a:rPr>
              <a:t>3. AUTOMATED RESPONSE + SUPPORT</a:t>
            </a:r>
            <a:endParaRPr sz="500">
              <a:solidFill>
                <a:srgbClr val="3F7EF8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76" name="Google Shape;476;p50"/>
          <p:cNvSpPr txBox="1"/>
          <p:nvPr/>
        </p:nvSpPr>
        <p:spPr>
          <a:xfrm flipH="1">
            <a:off x="1783275" y="3788769"/>
            <a:ext cx="10602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PLAYBOOKS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7" name="Google Shape;477;p50"/>
          <p:cNvSpPr txBox="1"/>
          <p:nvPr/>
        </p:nvSpPr>
        <p:spPr>
          <a:xfrm flipH="1">
            <a:off x="799281" y="3688694"/>
            <a:ext cx="10602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BLOCK THREATS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8" name="Google Shape;478;p50"/>
          <p:cNvSpPr txBox="1"/>
          <p:nvPr/>
        </p:nvSpPr>
        <p:spPr>
          <a:xfrm>
            <a:off x="429350" y="4422546"/>
            <a:ext cx="504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ALL-IN-ONE XDR PLATFORM: 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SIEM + ENDPOINT + AUTOMATED RESPONSE</a:t>
            </a:r>
            <a:endParaRPr/>
          </a:p>
        </p:txBody>
      </p:sp>
      <p:sp>
        <p:nvSpPr>
          <p:cNvPr id="479" name="Google Shape;479;p50"/>
          <p:cNvSpPr txBox="1"/>
          <p:nvPr/>
        </p:nvSpPr>
        <p:spPr>
          <a:xfrm>
            <a:off x="5529700" y="4166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Blumira does the heavy lifting for you.</a:t>
            </a:r>
            <a:endParaRPr i="1"/>
          </a:p>
        </p:txBody>
      </p:sp>
      <p:grpSp>
        <p:nvGrpSpPr>
          <p:cNvPr id="480" name="Google Shape;480;p50"/>
          <p:cNvGrpSpPr/>
          <p:nvPr/>
        </p:nvGrpSpPr>
        <p:grpSpPr>
          <a:xfrm>
            <a:off x="2029461" y="1730685"/>
            <a:ext cx="408156" cy="299783"/>
            <a:chOff x="1289311" y="2926222"/>
            <a:chExt cx="408156" cy="299783"/>
          </a:xfrm>
        </p:grpSpPr>
        <p:sp>
          <p:nvSpPr>
            <p:cNvPr id="481" name="Google Shape;481;p50"/>
            <p:cNvSpPr/>
            <p:nvPr/>
          </p:nvSpPr>
          <p:spPr>
            <a:xfrm>
              <a:off x="1334029" y="2952385"/>
              <a:ext cx="318339" cy="216395"/>
            </a:xfrm>
            <a:custGeom>
              <a:rect b="b" l="l" r="r" t="t"/>
              <a:pathLst>
                <a:path extrusionOk="0" h="6799" w="10002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50"/>
            <p:cNvSpPr/>
            <p:nvPr/>
          </p:nvSpPr>
          <p:spPr>
            <a:xfrm>
              <a:off x="1289311" y="2926222"/>
              <a:ext cx="408156" cy="299783"/>
            </a:xfrm>
            <a:custGeom>
              <a:rect b="b" l="l" r="r" t="t"/>
              <a:pathLst>
                <a:path extrusionOk="0" h="9419" w="12824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3" name="Google Shape;483;p50"/>
          <p:cNvSpPr txBox="1"/>
          <p:nvPr/>
        </p:nvSpPr>
        <p:spPr>
          <a:xfrm flipH="1">
            <a:off x="1707068" y="2185407"/>
            <a:ext cx="1455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900">
                <a:solidFill>
                  <a:srgbClr val="3B3B3B"/>
                </a:solidFill>
                <a:latin typeface="Open Sans"/>
                <a:ea typeface="Open Sans"/>
                <a:cs typeface="Open Sans"/>
                <a:sym typeface="Open Sans"/>
              </a:rPr>
              <a:t>INSTALL AGENT</a:t>
            </a:r>
            <a:endParaRPr b="1" sz="900">
              <a:solidFill>
                <a:srgbClr val="3B3B3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4" name="Google Shape;484;p50"/>
          <p:cNvCxnSpPr/>
          <p:nvPr/>
        </p:nvCxnSpPr>
        <p:spPr>
          <a:xfrm rot="10800000">
            <a:off x="2491150" y="1923025"/>
            <a:ext cx="485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1"/>
          <p:cNvSpPr txBox="1"/>
          <p:nvPr/>
        </p:nvSpPr>
        <p:spPr>
          <a:xfrm>
            <a:off x="4977775" y="521375"/>
            <a:ext cx="34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90" name="Google Shape;490;p51"/>
          <p:cNvSpPr txBox="1"/>
          <p:nvPr/>
        </p:nvSpPr>
        <p:spPr>
          <a:xfrm>
            <a:off x="607525" y="349500"/>
            <a:ext cx="212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BLUMIRA XDR PLATFORM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91" name="Google Shape;491;p51"/>
          <p:cNvSpPr txBox="1"/>
          <p:nvPr/>
        </p:nvSpPr>
        <p:spPr>
          <a:xfrm>
            <a:off x="659125" y="4097875"/>
            <a:ext cx="3349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SIEM + MANAGED DETECTIONS</a:t>
            </a:r>
            <a:endParaRPr b="1" sz="1700">
              <a:solidFill>
                <a:srgbClr val="2E2E2E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92" name="Google Shape;492;p51"/>
          <p:cNvSpPr txBox="1"/>
          <p:nvPr/>
        </p:nvSpPr>
        <p:spPr>
          <a:xfrm>
            <a:off x="607525" y="856050"/>
            <a:ext cx="3888600" cy="29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Fast, Easy &amp; Automated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Deployment is 5x faster than the industry avg.*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Data is parsed, normalized, retained for 1 year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Logs are automatically analyzed for threats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Reduce Alert Fatigue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All findings are prioritized by level of criticality (P1-P3)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All correlated data are consolidated under initial findings and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tuned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or adjusted to reduce fatigue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Alerts sent within 50 seconds of initial detection for faster time to security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3" name="Google Shape;493;p51"/>
          <p:cNvSpPr txBox="1"/>
          <p:nvPr/>
        </p:nvSpPr>
        <p:spPr>
          <a:xfrm>
            <a:off x="4977775" y="856050"/>
            <a:ext cx="3600300" cy="17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Fully Managed Detections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Blumira engineers tune and develop new detections to automate threat hunting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Platform updated regularly to protect against new threats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Customers can filter alerts based on known safe activity to reduce noise</a:t>
            </a:r>
            <a:endParaRPr/>
          </a:p>
        </p:txBody>
      </p:sp>
      <p:cxnSp>
        <p:nvCxnSpPr>
          <p:cNvPr id="494" name="Google Shape;494;p51"/>
          <p:cNvCxnSpPr/>
          <p:nvPr/>
        </p:nvCxnSpPr>
        <p:spPr>
          <a:xfrm>
            <a:off x="4084825" y="4321075"/>
            <a:ext cx="6783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95" name="Google Shape;495;p51"/>
          <p:cNvPicPr preferRelativeResize="0"/>
          <p:nvPr/>
        </p:nvPicPr>
        <p:blipFill rotWithShape="1">
          <a:blip r:embed="rId3">
            <a:alphaModFix/>
          </a:blip>
          <a:srcRect b="36214" l="3938" r="35282" t="23577"/>
          <a:stretch/>
        </p:blipFill>
        <p:spPr>
          <a:xfrm>
            <a:off x="4296250" y="2901900"/>
            <a:ext cx="4281949" cy="15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2"/>
          <p:cNvPicPr preferRelativeResize="0"/>
          <p:nvPr/>
        </p:nvPicPr>
        <p:blipFill rotWithShape="1">
          <a:blip r:embed="rId3">
            <a:alphaModFix/>
          </a:blip>
          <a:srcRect b="36214" l="3938" r="35282" t="23577"/>
          <a:stretch/>
        </p:blipFill>
        <p:spPr>
          <a:xfrm>
            <a:off x="3317525" y="3296637"/>
            <a:ext cx="4281949" cy="159277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2"/>
          <p:cNvSpPr txBox="1"/>
          <p:nvPr/>
        </p:nvSpPr>
        <p:spPr>
          <a:xfrm>
            <a:off x="607525" y="349500"/>
            <a:ext cx="212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BLUMIRA XDR PLATFORM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502" name="Google Shape;502;p52"/>
          <p:cNvSpPr txBox="1"/>
          <p:nvPr/>
        </p:nvSpPr>
        <p:spPr>
          <a:xfrm>
            <a:off x="607525" y="4003350"/>
            <a:ext cx="2654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ENDPOINT VISIBILITY</a:t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WITH BLUMIRA AGENT</a:t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503" name="Google Shape;503;p52"/>
          <p:cNvCxnSpPr/>
          <p:nvPr/>
        </p:nvCxnSpPr>
        <p:spPr>
          <a:xfrm>
            <a:off x="3317525" y="4226538"/>
            <a:ext cx="6783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4" name="Google Shape;504;p52"/>
          <p:cNvSpPr txBox="1"/>
          <p:nvPr/>
        </p:nvSpPr>
        <p:spPr>
          <a:xfrm>
            <a:off x="616275" y="945400"/>
            <a:ext cx="3480600" cy="29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Support Remote Work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Blumira Agent extends coverage to Windows endpoints located anywhere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Fast, easy to deploy in minutes – no infrastructure required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Lightweight, minimal impact to your environment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Detect &amp; Contain Threats Immediately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Device/host isolation to automatically contain an identified threat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Protect your network from a ransomware attack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5" name="Google Shape;50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425" y="263875"/>
            <a:ext cx="5640299" cy="317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"/>
          <p:cNvSpPr txBox="1"/>
          <p:nvPr/>
        </p:nvSpPr>
        <p:spPr>
          <a:xfrm>
            <a:off x="4977775" y="521375"/>
            <a:ext cx="34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511" name="Google Shape;511;p53"/>
          <p:cNvSpPr txBox="1"/>
          <p:nvPr/>
        </p:nvSpPr>
        <p:spPr>
          <a:xfrm>
            <a:off x="607525" y="349500"/>
            <a:ext cx="212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BLUMIRA XDR PLATFORM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512" name="Google Shape;512;p53"/>
          <p:cNvSpPr txBox="1"/>
          <p:nvPr/>
        </p:nvSpPr>
        <p:spPr>
          <a:xfrm>
            <a:off x="774398" y="3434650"/>
            <a:ext cx="4370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AUTOMATED RESPONSE</a:t>
            </a:r>
            <a:endParaRPr b="1" sz="1700">
              <a:solidFill>
                <a:srgbClr val="2E2E2E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cxnSp>
        <p:nvCxnSpPr>
          <p:cNvPr id="513" name="Google Shape;513;p53"/>
          <p:cNvCxnSpPr/>
          <p:nvPr/>
        </p:nvCxnSpPr>
        <p:spPr>
          <a:xfrm>
            <a:off x="3550225" y="3651825"/>
            <a:ext cx="6783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4" name="Google Shape;514;p53"/>
          <p:cNvSpPr txBox="1"/>
          <p:nvPr/>
        </p:nvSpPr>
        <p:spPr>
          <a:xfrm>
            <a:off x="678550" y="790100"/>
            <a:ext cx="37146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Automated Host Isolation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Blumira Agent immediately isolates an endpoint from your network when a critical threat is identified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Automated Blocking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Automatically block traffic from known malicious IP addresses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Dynamic blocklists use updated threat feeds integrated with your firewall to identify threat sources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53"/>
          <p:cNvSpPr txBox="1"/>
          <p:nvPr/>
        </p:nvSpPr>
        <p:spPr>
          <a:xfrm>
            <a:off x="4698825" y="930525"/>
            <a:ext cx="3598500" cy="22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Response Playbooks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Automatically sent with every finding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Guide your IT team through easy remediation steps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24/7 SecOps Support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Access to a responsive security team for critical priority issues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Get security guidance, onboarding help and answer any questions about findings</a:t>
            </a:r>
            <a:endParaRPr/>
          </a:p>
        </p:txBody>
      </p:sp>
      <p:pic>
        <p:nvPicPr>
          <p:cNvPr id="516" name="Google Shape;516;p53"/>
          <p:cNvPicPr preferRelativeResize="0"/>
          <p:nvPr/>
        </p:nvPicPr>
        <p:blipFill rotWithShape="1">
          <a:blip r:embed="rId3">
            <a:alphaModFix/>
          </a:blip>
          <a:srcRect b="36214" l="3938" r="35282" t="23577"/>
          <a:stretch/>
        </p:blipFill>
        <p:spPr>
          <a:xfrm>
            <a:off x="3136575" y="3311825"/>
            <a:ext cx="4281949" cy="15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"/>
          <p:cNvSpPr txBox="1"/>
          <p:nvPr/>
        </p:nvSpPr>
        <p:spPr>
          <a:xfrm>
            <a:off x="4977775" y="521375"/>
            <a:ext cx="34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522" name="Google Shape;522;p54"/>
          <p:cNvPicPr preferRelativeResize="0"/>
          <p:nvPr/>
        </p:nvPicPr>
        <p:blipFill rotWithShape="1">
          <a:blip r:embed="rId3">
            <a:alphaModFix/>
          </a:blip>
          <a:srcRect b="0" l="3938" r="9504" t="12899"/>
          <a:stretch/>
        </p:blipFill>
        <p:spPr>
          <a:xfrm>
            <a:off x="2784925" y="1506200"/>
            <a:ext cx="6214176" cy="35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4"/>
          <p:cNvSpPr txBox="1"/>
          <p:nvPr/>
        </p:nvSpPr>
        <p:spPr>
          <a:xfrm>
            <a:off x="586400" y="1688800"/>
            <a:ext cx="22203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EASY</a:t>
            </a:r>
            <a:endParaRPr sz="13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Free up time &amp; refocus efforts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EFFECTIVE</a:t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Faster time to security</a:t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EFFICIENT</a:t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Satisfy compliance &amp; gain more visibility</a:t>
            </a:r>
            <a:endParaRPr b="1" sz="17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524" name="Google Shape;524;p54"/>
          <p:cNvSpPr txBox="1"/>
          <p:nvPr/>
        </p:nvSpPr>
        <p:spPr>
          <a:xfrm>
            <a:off x="569750" y="699350"/>
            <a:ext cx="79317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Blumira’s open XDR platform simplifies detection &amp; response, accelerating ransomware and breach prevention.</a:t>
            </a:r>
            <a:endParaRPr b="1" sz="19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525" name="Google Shape;525;p54"/>
          <p:cNvSpPr txBox="1"/>
          <p:nvPr/>
        </p:nvSpPr>
        <p:spPr>
          <a:xfrm>
            <a:off x="607525" y="349500"/>
            <a:ext cx="212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BLUMIRA XDR PLATFORM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5"/>
          <p:cNvSpPr/>
          <p:nvPr/>
        </p:nvSpPr>
        <p:spPr>
          <a:xfrm>
            <a:off x="7722350" y="4678800"/>
            <a:ext cx="1045800" cy="289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5"/>
          <p:cNvSpPr txBox="1"/>
          <p:nvPr/>
        </p:nvSpPr>
        <p:spPr>
          <a:xfrm>
            <a:off x="4977775" y="521375"/>
            <a:ext cx="34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graphicFrame>
        <p:nvGraphicFramePr>
          <p:cNvPr id="532" name="Google Shape;532;p55"/>
          <p:cNvGraphicFramePr/>
          <p:nvPr/>
        </p:nvGraphicFramePr>
        <p:xfrm>
          <a:off x="709300" y="81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{749E465E-9800-40C4-B733-8A650A770BE4}</a:tableStyleId>
              </a:tblPr>
              <a:tblGrid>
                <a:gridCol w="2787575"/>
                <a:gridCol w="1242950"/>
                <a:gridCol w="1096450"/>
                <a:gridCol w="1477625"/>
                <a:gridCol w="1136975"/>
              </a:tblGrid>
              <a:tr h="357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Data retention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 days</a:t>
                      </a:r>
                      <a:endParaRPr sz="13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30 days</a:t>
                      </a:r>
                      <a:endParaRPr sz="13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year</a:t>
                      </a:r>
                      <a:endParaRPr sz="13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year +</a:t>
                      </a:r>
                      <a:endParaRPr sz="13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Cloud integrations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Pick 3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</a:t>
                      </a: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 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Sensor integrations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Logging &amp; analysis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3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Managed detections &amp; playbooks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/>
                </a:tc>
              </a:tr>
              <a:tr h="332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Filter detections for noise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Blumira Agent / manual isolation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1/user +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1/user +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5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Automated host isolation / blocking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Honeypots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 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Dashboards &amp; reporting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Only basic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sz="13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24/7 support critical issues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accent1"/>
                          </a:solidFill>
                          <a:latin typeface="Prompt"/>
                          <a:ea typeface="Prompt"/>
                          <a:cs typeface="Prompt"/>
                          <a:sym typeface="Prompt"/>
                        </a:rPr>
                        <a:t>✓</a:t>
                      </a:r>
                      <a:endParaRPr b="1" sz="1200">
                        <a:solidFill>
                          <a:schemeClr val="accent1"/>
                        </a:solidFill>
                        <a:latin typeface="Prompt"/>
                        <a:ea typeface="Prompt"/>
                        <a:cs typeface="Prompt"/>
                        <a:sym typeface="Prompt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533" name="Google Shape;533;p55"/>
          <p:cNvSpPr txBox="1"/>
          <p:nvPr/>
        </p:nvSpPr>
        <p:spPr>
          <a:xfrm>
            <a:off x="3573075" y="289225"/>
            <a:ext cx="104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Free SIEM</a:t>
            </a:r>
            <a:endParaRPr/>
          </a:p>
        </p:txBody>
      </p:sp>
      <p:sp>
        <p:nvSpPr>
          <p:cNvPr id="534" name="Google Shape;534;p55"/>
          <p:cNvSpPr txBox="1"/>
          <p:nvPr/>
        </p:nvSpPr>
        <p:spPr>
          <a:xfrm>
            <a:off x="4739825" y="298675"/>
            <a:ext cx="104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SIEM Pro</a:t>
            </a:r>
            <a:endParaRPr/>
          </a:p>
        </p:txBody>
      </p:sp>
      <p:sp>
        <p:nvSpPr>
          <p:cNvPr id="535" name="Google Shape;535;p55"/>
          <p:cNvSpPr txBox="1"/>
          <p:nvPr/>
        </p:nvSpPr>
        <p:spPr>
          <a:xfrm>
            <a:off x="5830375" y="222475"/>
            <a:ext cx="156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SIEM + Endpoint Visibility</a:t>
            </a:r>
            <a:endParaRPr/>
          </a:p>
        </p:txBody>
      </p:sp>
      <p:sp>
        <p:nvSpPr>
          <p:cNvPr id="536" name="Google Shape;536;p55"/>
          <p:cNvSpPr txBox="1"/>
          <p:nvPr/>
        </p:nvSpPr>
        <p:spPr>
          <a:xfrm>
            <a:off x="7435125" y="222475"/>
            <a:ext cx="1045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XDR Platform</a:t>
            </a:r>
            <a:endParaRPr/>
          </a:p>
        </p:txBody>
      </p:sp>
      <p:sp>
        <p:nvSpPr>
          <p:cNvPr id="537" name="Google Shape;537;p55"/>
          <p:cNvSpPr txBox="1"/>
          <p:nvPr/>
        </p:nvSpPr>
        <p:spPr>
          <a:xfrm>
            <a:off x="633100" y="289225"/>
            <a:ext cx="983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Features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56"/>
          <p:cNvPicPr preferRelativeResize="0"/>
          <p:nvPr/>
        </p:nvPicPr>
        <p:blipFill rotWithShape="1">
          <a:blip r:embed="rId3">
            <a:alphaModFix/>
          </a:blip>
          <a:srcRect b="0" l="6838" r="20954" t="0"/>
          <a:stretch/>
        </p:blipFill>
        <p:spPr>
          <a:xfrm>
            <a:off x="3677000" y="0"/>
            <a:ext cx="5572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6"/>
          <p:cNvSpPr txBox="1"/>
          <p:nvPr>
            <p:ph type="ctrTitle"/>
          </p:nvPr>
        </p:nvSpPr>
        <p:spPr>
          <a:xfrm>
            <a:off x="604675" y="1474850"/>
            <a:ext cx="2967300" cy="17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Additional Product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Information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44" name="Google Shape;544;p56"/>
          <p:cNvSpPr/>
          <p:nvPr/>
        </p:nvSpPr>
        <p:spPr>
          <a:xfrm>
            <a:off x="3676988" y="0"/>
            <a:ext cx="5572200" cy="5143500"/>
          </a:xfrm>
          <a:prstGeom prst="rect">
            <a:avLst/>
          </a:prstGeom>
          <a:solidFill>
            <a:srgbClr val="4285F4">
              <a:alpha val="8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5" name="Google Shape;5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4700016"/>
            <a:ext cx="859536" cy="19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7"/>
          <p:cNvSpPr/>
          <p:nvPr/>
        </p:nvSpPr>
        <p:spPr>
          <a:xfrm rot="5400000">
            <a:off x="956438" y="447600"/>
            <a:ext cx="618637" cy="618637"/>
          </a:xfrm>
          <a:custGeom>
            <a:rect b="b" l="l" r="r" t="t"/>
            <a:pathLst>
              <a:path extrusionOk="0" h="10431" w="10431">
                <a:moveTo>
                  <a:pt x="9490" y="298"/>
                </a:moveTo>
                <a:cubicBezTo>
                  <a:pt x="9835" y="298"/>
                  <a:pt x="10121" y="584"/>
                  <a:pt x="10121" y="917"/>
                </a:cubicBezTo>
                <a:lnTo>
                  <a:pt x="10121" y="9513"/>
                </a:lnTo>
                <a:cubicBezTo>
                  <a:pt x="10121" y="9847"/>
                  <a:pt x="9835" y="10132"/>
                  <a:pt x="9490" y="10132"/>
                </a:cubicBezTo>
                <a:lnTo>
                  <a:pt x="7037" y="10132"/>
                </a:lnTo>
                <a:lnTo>
                  <a:pt x="7037" y="9156"/>
                </a:lnTo>
                <a:cubicBezTo>
                  <a:pt x="7037" y="9055"/>
                  <a:pt x="6960" y="9004"/>
                  <a:pt x="6883" y="9004"/>
                </a:cubicBezTo>
                <a:cubicBezTo>
                  <a:pt x="6805" y="9004"/>
                  <a:pt x="6728" y="9055"/>
                  <a:pt x="6728" y="9156"/>
                </a:cubicBezTo>
                <a:lnTo>
                  <a:pt x="6728" y="10132"/>
                </a:lnTo>
                <a:lnTo>
                  <a:pt x="3644" y="10132"/>
                </a:lnTo>
                <a:lnTo>
                  <a:pt x="3644" y="298"/>
                </a:lnTo>
                <a:lnTo>
                  <a:pt x="6728" y="298"/>
                </a:lnTo>
                <a:lnTo>
                  <a:pt x="6728" y="8347"/>
                </a:lnTo>
                <a:cubicBezTo>
                  <a:pt x="6728" y="8442"/>
                  <a:pt x="6805" y="8489"/>
                  <a:pt x="6883" y="8489"/>
                </a:cubicBezTo>
                <a:cubicBezTo>
                  <a:pt x="6960" y="8489"/>
                  <a:pt x="7037" y="8442"/>
                  <a:pt x="7037" y="8347"/>
                </a:cubicBezTo>
                <a:lnTo>
                  <a:pt x="7037" y="298"/>
                </a:lnTo>
                <a:close/>
                <a:moveTo>
                  <a:pt x="918" y="0"/>
                </a:moveTo>
                <a:cubicBezTo>
                  <a:pt x="417" y="0"/>
                  <a:pt x="1" y="417"/>
                  <a:pt x="1" y="917"/>
                </a:cubicBezTo>
                <a:lnTo>
                  <a:pt x="1" y="2096"/>
                </a:lnTo>
                <a:cubicBezTo>
                  <a:pt x="1" y="2191"/>
                  <a:pt x="78" y="2239"/>
                  <a:pt x="156" y="2239"/>
                </a:cubicBezTo>
                <a:cubicBezTo>
                  <a:pt x="233" y="2239"/>
                  <a:pt x="310" y="2191"/>
                  <a:pt x="310" y="2096"/>
                </a:cubicBezTo>
                <a:lnTo>
                  <a:pt x="310" y="917"/>
                </a:lnTo>
                <a:cubicBezTo>
                  <a:pt x="310" y="584"/>
                  <a:pt x="596" y="298"/>
                  <a:pt x="941" y="298"/>
                </a:cubicBezTo>
                <a:lnTo>
                  <a:pt x="3394" y="298"/>
                </a:lnTo>
                <a:lnTo>
                  <a:pt x="3394" y="10132"/>
                </a:lnTo>
                <a:lnTo>
                  <a:pt x="941" y="10132"/>
                </a:lnTo>
                <a:cubicBezTo>
                  <a:pt x="596" y="10132"/>
                  <a:pt x="310" y="9847"/>
                  <a:pt x="310" y="9513"/>
                </a:cubicBezTo>
                <a:lnTo>
                  <a:pt x="310" y="2965"/>
                </a:lnTo>
                <a:cubicBezTo>
                  <a:pt x="310" y="2864"/>
                  <a:pt x="233" y="2813"/>
                  <a:pt x="156" y="2813"/>
                </a:cubicBezTo>
                <a:cubicBezTo>
                  <a:pt x="78" y="2813"/>
                  <a:pt x="1" y="2864"/>
                  <a:pt x="1" y="2965"/>
                </a:cubicBezTo>
                <a:lnTo>
                  <a:pt x="1" y="9513"/>
                </a:lnTo>
                <a:cubicBezTo>
                  <a:pt x="1" y="10013"/>
                  <a:pt x="417" y="10430"/>
                  <a:pt x="918" y="10430"/>
                </a:cubicBezTo>
                <a:lnTo>
                  <a:pt x="9514" y="10430"/>
                </a:lnTo>
                <a:cubicBezTo>
                  <a:pt x="10014" y="10430"/>
                  <a:pt x="10431" y="10013"/>
                  <a:pt x="10431" y="9513"/>
                </a:cubicBezTo>
                <a:lnTo>
                  <a:pt x="10431" y="917"/>
                </a:lnTo>
                <a:cubicBezTo>
                  <a:pt x="10431" y="417"/>
                  <a:pt x="10014" y="0"/>
                  <a:pt x="95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7"/>
          <p:cNvSpPr/>
          <p:nvPr/>
        </p:nvSpPr>
        <p:spPr>
          <a:xfrm rot="5400000">
            <a:off x="1017177" y="517522"/>
            <a:ext cx="77752" cy="77752"/>
          </a:xfrm>
          <a:custGeom>
            <a:rect b="b" l="l" r="r" t="t"/>
            <a:pathLst>
              <a:path extrusionOk="0" h="1311" w="1311">
                <a:moveTo>
                  <a:pt x="673" y="309"/>
                </a:moveTo>
                <a:cubicBezTo>
                  <a:pt x="844" y="309"/>
                  <a:pt x="989" y="471"/>
                  <a:pt x="989" y="655"/>
                </a:cubicBezTo>
                <a:cubicBezTo>
                  <a:pt x="989" y="846"/>
                  <a:pt x="846" y="1001"/>
                  <a:pt x="655" y="1001"/>
                </a:cubicBezTo>
                <a:cubicBezTo>
                  <a:pt x="453" y="1001"/>
                  <a:pt x="310" y="846"/>
                  <a:pt x="310" y="655"/>
                </a:cubicBezTo>
                <a:cubicBezTo>
                  <a:pt x="310" y="465"/>
                  <a:pt x="453" y="310"/>
                  <a:pt x="655" y="310"/>
                </a:cubicBezTo>
                <a:cubicBezTo>
                  <a:pt x="661" y="310"/>
                  <a:pt x="667" y="309"/>
                  <a:pt x="673" y="309"/>
                </a:cubicBezTo>
                <a:close/>
                <a:moveTo>
                  <a:pt x="655" y="0"/>
                </a:moveTo>
                <a:cubicBezTo>
                  <a:pt x="274" y="0"/>
                  <a:pt x="0" y="286"/>
                  <a:pt x="0" y="655"/>
                </a:cubicBezTo>
                <a:cubicBezTo>
                  <a:pt x="0" y="1012"/>
                  <a:pt x="298" y="1310"/>
                  <a:pt x="655" y="1310"/>
                </a:cubicBezTo>
                <a:cubicBezTo>
                  <a:pt x="1012" y="1310"/>
                  <a:pt x="1310" y="1012"/>
                  <a:pt x="1310" y="655"/>
                </a:cubicBezTo>
                <a:cubicBezTo>
                  <a:pt x="1310" y="298"/>
                  <a:pt x="1012" y="0"/>
                  <a:pt x="6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7"/>
          <p:cNvSpPr/>
          <p:nvPr/>
        </p:nvSpPr>
        <p:spPr>
          <a:xfrm rot="5400000">
            <a:off x="1017177" y="717326"/>
            <a:ext cx="77752" cy="77752"/>
          </a:xfrm>
          <a:custGeom>
            <a:rect b="b" l="l" r="r" t="t"/>
            <a:pathLst>
              <a:path extrusionOk="0" h="1311" w="1311">
                <a:moveTo>
                  <a:pt x="656" y="310"/>
                </a:moveTo>
                <a:cubicBezTo>
                  <a:pt x="858" y="310"/>
                  <a:pt x="1001" y="465"/>
                  <a:pt x="1001" y="655"/>
                </a:cubicBezTo>
                <a:cubicBezTo>
                  <a:pt x="1001" y="846"/>
                  <a:pt x="858" y="1001"/>
                  <a:pt x="656" y="1001"/>
                </a:cubicBezTo>
                <a:cubicBezTo>
                  <a:pt x="465" y="1001"/>
                  <a:pt x="322" y="846"/>
                  <a:pt x="322" y="655"/>
                </a:cubicBezTo>
                <a:cubicBezTo>
                  <a:pt x="322" y="465"/>
                  <a:pt x="465" y="310"/>
                  <a:pt x="656" y="310"/>
                </a:cubicBezTo>
                <a:close/>
                <a:moveTo>
                  <a:pt x="656" y="0"/>
                </a:moveTo>
                <a:cubicBezTo>
                  <a:pt x="299" y="0"/>
                  <a:pt x="1" y="298"/>
                  <a:pt x="1" y="655"/>
                </a:cubicBezTo>
                <a:cubicBezTo>
                  <a:pt x="1" y="1012"/>
                  <a:pt x="299" y="1310"/>
                  <a:pt x="656" y="1310"/>
                </a:cubicBezTo>
                <a:cubicBezTo>
                  <a:pt x="1013" y="1310"/>
                  <a:pt x="1311" y="1012"/>
                  <a:pt x="1311" y="655"/>
                </a:cubicBezTo>
                <a:cubicBezTo>
                  <a:pt x="1311" y="298"/>
                  <a:pt x="1013" y="0"/>
                  <a:pt x="6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7"/>
          <p:cNvSpPr/>
          <p:nvPr/>
        </p:nvSpPr>
        <p:spPr>
          <a:xfrm rot="5400000">
            <a:off x="1017177" y="916478"/>
            <a:ext cx="77752" cy="77752"/>
          </a:xfrm>
          <a:custGeom>
            <a:rect b="b" l="l" r="r" t="t"/>
            <a:pathLst>
              <a:path extrusionOk="0" h="1311" w="1311">
                <a:moveTo>
                  <a:pt x="655" y="310"/>
                </a:moveTo>
                <a:cubicBezTo>
                  <a:pt x="846" y="310"/>
                  <a:pt x="989" y="465"/>
                  <a:pt x="989" y="655"/>
                </a:cubicBezTo>
                <a:cubicBezTo>
                  <a:pt x="989" y="846"/>
                  <a:pt x="846" y="1001"/>
                  <a:pt x="655" y="1001"/>
                </a:cubicBezTo>
                <a:cubicBezTo>
                  <a:pt x="453" y="1001"/>
                  <a:pt x="310" y="846"/>
                  <a:pt x="310" y="655"/>
                </a:cubicBezTo>
                <a:cubicBezTo>
                  <a:pt x="310" y="465"/>
                  <a:pt x="453" y="310"/>
                  <a:pt x="655" y="310"/>
                </a:cubicBezTo>
                <a:close/>
                <a:moveTo>
                  <a:pt x="655" y="0"/>
                </a:moveTo>
                <a:cubicBezTo>
                  <a:pt x="298" y="0"/>
                  <a:pt x="0" y="298"/>
                  <a:pt x="0" y="655"/>
                </a:cubicBezTo>
                <a:cubicBezTo>
                  <a:pt x="0" y="1012"/>
                  <a:pt x="298" y="1310"/>
                  <a:pt x="655" y="1310"/>
                </a:cubicBezTo>
                <a:cubicBezTo>
                  <a:pt x="1013" y="1310"/>
                  <a:pt x="1310" y="1012"/>
                  <a:pt x="1310" y="655"/>
                </a:cubicBezTo>
                <a:cubicBezTo>
                  <a:pt x="1310" y="298"/>
                  <a:pt x="1013" y="0"/>
                  <a:pt x="6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7"/>
          <p:cNvSpPr/>
          <p:nvPr/>
        </p:nvSpPr>
        <p:spPr>
          <a:xfrm rot="5400000">
            <a:off x="1415451" y="546494"/>
            <a:ext cx="59367" cy="18385"/>
          </a:xfrm>
          <a:custGeom>
            <a:rect b="b" l="l" r="r" t="t"/>
            <a:pathLst>
              <a:path extrusionOk="0" h="310" w="1001">
                <a:moveTo>
                  <a:pt x="191" y="0"/>
                </a:moveTo>
                <a:cubicBezTo>
                  <a:pt x="0" y="12"/>
                  <a:pt x="0" y="310"/>
                  <a:pt x="191" y="310"/>
                </a:cubicBezTo>
                <a:lnTo>
                  <a:pt x="810" y="310"/>
                </a:lnTo>
                <a:cubicBezTo>
                  <a:pt x="1000" y="310"/>
                  <a:pt x="1000" y="0"/>
                  <a:pt x="8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7"/>
          <p:cNvSpPr/>
          <p:nvPr/>
        </p:nvSpPr>
        <p:spPr>
          <a:xfrm rot="5400000">
            <a:off x="1361422" y="546138"/>
            <a:ext cx="59367" cy="19097"/>
          </a:xfrm>
          <a:custGeom>
            <a:rect b="b" l="l" r="r" t="t"/>
            <a:pathLst>
              <a:path extrusionOk="0" h="322" w="1001">
                <a:moveTo>
                  <a:pt x="191" y="0"/>
                </a:moveTo>
                <a:cubicBezTo>
                  <a:pt x="0" y="24"/>
                  <a:pt x="0" y="322"/>
                  <a:pt x="191" y="322"/>
                </a:cubicBezTo>
                <a:lnTo>
                  <a:pt x="810" y="322"/>
                </a:lnTo>
                <a:cubicBezTo>
                  <a:pt x="1000" y="322"/>
                  <a:pt x="1000" y="0"/>
                  <a:pt x="8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7"/>
          <p:cNvSpPr/>
          <p:nvPr/>
        </p:nvSpPr>
        <p:spPr>
          <a:xfrm rot="5400000">
            <a:off x="1307424" y="546464"/>
            <a:ext cx="59367" cy="18445"/>
          </a:xfrm>
          <a:custGeom>
            <a:rect b="b" l="l" r="r" t="t"/>
            <a:pathLst>
              <a:path extrusionOk="0" h="311" w="1001">
                <a:moveTo>
                  <a:pt x="191" y="1"/>
                </a:moveTo>
                <a:cubicBezTo>
                  <a:pt x="0" y="13"/>
                  <a:pt x="0" y="310"/>
                  <a:pt x="191" y="310"/>
                </a:cubicBezTo>
                <a:lnTo>
                  <a:pt x="810" y="310"/>
                </a:lnTo>
                <a:cubicBezTo>
                  <a:pt x="1000" y="310"/>
                  <a:pt x="1000" y="1"/>
                  <a:pt x="8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7"/>
          <p:cNvSpPr/>
          <p:nvPr/>
        </p:nvSpPr>
        <p:spPr>
          <a:xfrm rot="5400000">
            <a:off x="1415451" y="945449"/>
            <a:ext cx="59367" cy="18385"/>
          </a:xfrm>
          <a:custGeom>
            <a:rect b="b" l="l" r="r" t="t"/>
            <a:pathLst>
              <a:path extrusionOk="0" h="310" w="1001">
                <a:moveTo>
                  <a:pt x="191" y="0"/>
                </a:moveTo>
                <a:cubicBezTo>
                  <a:pt x="0" y="12"/>
                  <a:pt x="0" y="310"/>
                  <a:pt x="191" y="310"/>
                </a:cubicBezTo>
                <a:lnTo>
                  <a:pt x="810" y="310"/>
                </a:lnTo>
                <a:cubicBezTo>
                  <a:pt x="1000" y="310"/>
                  <a:pt x="1000" y="0"/>
                  <a:pt x="8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57"/>
          <p:cNvSpPr/>
          <p:nvPr/>
        </p:nvSpPr>
        <p:spPr>
          <a:xfrm rot="5400000">
            <a:off x="1361422" y="945093"/>
            <a:ext cx="59367" cy="19097"/>
          </a:xfrm>
          <a:custGeom>
            <a:rect b="b" l="l" r="r" t="t"/>
            <a:pathLst>
              <a:path extrusionOk="0" h="322" w="1001">
                <a:moveTo>
                  <a:pt x="191" y="0"/>
                </a:moveTo>
                <a:cubicBezTo>
                  <a:pt x="0" y="24"/>
                  <a:pt x="0" y="322"/>
                  <a:pt x="191" y="322"/>
                </a:cubicBezTo>
                <a:lnTo>
                  <a:pt x="810" y="322"/>
                </a:lnTo>
                <a:cubicBezTo>
                  <a:pt x="1000" y="322"/>
                  <a:pt x="1000" y="0"/>
                  <a:pt x="8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7"/>
          <p:cNvSpPr/>
          <p:nvPr/>
        </p:nvSpPr>
        <p:spPr>
          <a:xfrm rot="5400000">
            <a:off x="1307424" y="945420"/>
            <a:ext cx="59367" cy="18445"/>
          </a:xfrm>
          <a:custGeom>
            <a:rect b="b" l="l" r="r" t="t"/>
            <a:pathLst>
              <a:path extrusionOk="0" h="311" w="1001">
                <a:moveTo>
                  <a:pt x="191" y="1"/>
                </a:moveTo>
                <a:cubicBezTo>
                  <a:pt x="0" y="13"/>
                  <a:pt x="0" y="310"/>
                  <a:pt x="191" y="310"/>
                </a:cubicBezTo>
                <a:lnTo>
                  <a:pt x="810" y="310"/>
                </a:lnTo>
                <a:cubicBezTo>
                  <a:pt x="1000" y="310"/>
                  <a:pt x="1000" y="1"/>
                  <a:pt x="8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7"/>
          <p:cNvSpPr/>
          <p:nvPr/>
        </p:nvSpPr>
        <p:spPr>
          <a:xfrm rot="5400000">
            <a:off x="1415095" y="747365"/>
            <a:ext cx="60078" cy="18385"/>
          </a:xfrm>
          <a:custGeom>
            <a:rect b="b" l="l" r="r" t="t"/>
            <a:pathLst>
              <a:path extrusionOk="0" h="310" w="1013">
                <a:moveTo>
                  <a:pt x="203" y="0"/>
                </a:moveTo>
                <a:cubicBezTo>
                  <a:pt x="1" y="12"/>
                  <a:pt x="1" y="310"/>
                  <a:pt x="203" y="310"/>
                </a:cubicBezTo>
                <a:lnTo>
                  <a:pt x="822" y="310"/>
                </a:lnTo>
                <a:cubicBezTo>
                  <a:pt x="1013" y="310"/>
                  <a:pt x="1013" y="0"/>
                  <a:pt x="8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7"/>
          <p:cNvSpPr/>
          <p:nvPr/>
        </p:nvSpPr>
        <p:spPr>
          <a:xfrm rot="5400000">
            <a:off x="1361067" y="747010"/>
            <a:ext cx="60078" cy="19097"/>
          </a:xfrm>
          <a:custGeom>
            <a:rect b="b" l="l" r="r" t="t"/>
            <a:pathLst>
              <a:path extrusionOk="0" h="322" w="1013">
                <a:moveTo>
                  <a:pt x="203" y="0"/>
                </a:moveTo>
                <a:cubicBezTo>
                  <a:pt x="1" y="24"/>
                  <a:pt x="1" y="322"/>
                  <a:pt x="203" y="322"/>
                </a:cubicBezTo>
                <a:lnTo>
                  <a:pt x="822" y="322"/>
                </a:lnTo>
                <a:cubicBezTo>
                  <a:pt x="1013" y="322"/>
                  <a:pt x="1013" y="0"/>
                  <a:pt x="8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7"/>
          <p:cNvSpPr/>
          <p:nvPr/>
        </p:nvSpPr>
        <p:spPr>
          <a:xfrm rot="5400000">
            <a:off x="1307068" y="747336"/>
            <a:ext cx="60078" cy="18445"/>
          </a:xfrm>
          <a:custGeom>
            <a:rect b="b" l="l" r="r" t="t"/>
            <a:pathLst>
              <a:path extrusionOk="0" h="311" w="1013">
                <a:moveTo>
                  <a:pt x="203" y="1"/>
                </a:moveTo>
                <a:cubicBezTo>
                  <a:pt x="1" y="13"/>
                  <a:pt x="1" y="310"/>
                  <a:pt x="203" y="310"/>
                </a:cubicBezTo>
                <a:lnTo>
                  <a:pt x="822" y="310"/>
                </a:lnTo>
                <a:cubicBezTo>
                  <a:pt x="1013" y="310"/>
                  <a:pt x="1013" y="1"/>
                  <a:pt x="8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7"/>
          <p:cNvSpPr txBox="1"/>
          <p:nvPr>
            <p:ph idx="4294967295" type="subTitle"/>
          </p:nvPr>
        </p:nvSpPr>
        <p:spPr>
          <a:xfrm flipH="1">
            <a:off x="714700" y="1159120"/>
            <a:ext cx="14553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Security Tools</a:t>
            </a:r>
            <a:endParaRPr sz="1100"/>
          </a:p>
        </p:txBody>
      </p:sp>
      <p:sp>
        <p:nvSpPr>
          <p:cNvPr id="564" name="Google Shape;564;p57"/>
          <p:cNvSpPr/>
          <p:nvPr/>
        </p:nvSpPr>
        <p:spPr>
          <a:xfrm>
            <a:off x="2709825" y="1463975"/>
            <a:ext cx="1161000" cy="519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Virtual Sensor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5" name="Google Shape;56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275" y="1587325"/>
            <a:ext cx="558600" cy="128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p57"/>
          <p:cNvCxnSpPr/>
          <p:nvPr/>
        </p:nvCxnSpPr>
        <p:spPr>
          <a:xfrm rot="10800000">
            <a:off x="1835391" y="754131"/>
            <a:ext cx="6432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567" name="Google Shape;56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950" y="394213"/>
            <a:ext cx="618625" cy="61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p57"/>
          <p:cNvCxnSpPr/>
          <p:nvPr/>
        </p:nvCxnSpPr>
        <p:spPr>
          <a:xfrm rot="10800000">
            <a:off x="4190466" y="733181"/>
            <a:ext cx="6432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69" name="Google Shape;569;p57"/>
          <p:cNvSpPr txBox="1"/>
          <p:nvPr>
            <p:ph idx="4294967295" type="subTitle"/>
          </p:nvPr>
        </p:nvSpPr>
        <p:spPr>
          <a:xfrm flipH="1">
            <a:off x="5406203" y="1035225"/>
            <a:ext cx="8985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Port 443 </a:t>
            </a:r>
            <a:endParaRPr sz="1100"/>
          </a:p>
        </p:txBody>
      </p:sp>
      <p:pic>
        <p:nvPicPr>
          <p:cNvPr id="570" name="Google Shape;5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125" y="2286225"/>
            <a:ext cx="708300" cy="162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7"/>
          <p:cNvSpPr/>
          <p:nvPr/>
        </p:nvSpPr>
        <p:spPr>
          <a:xfrm>
            <a:off x="5225375" y="1880324"/>
            <a:ext cx="1424697" cy="779226"/>
          </a:xfrm>
          <a:custGeom>
            <a:rect b="b" l="l" r="r" t="t"/>
            <a:pathLst>
              <a:path extrusionOk="0" h="6382" w="11669">
                <a:moveTo>
                  <a:pt x="4763" y="0"/>
                </a:moveTo>
                <a:cubicBezTo>
                  <a:pt x="4167" y="0"/>
                  <a:pt x="3596" y="191"/>
                  <a:pt x="3120" y="548"/>
                </a:cubicBezTo>
                <a:cubicBezTo>
                  <a:pt x="2679" y="881"/>
                  <a:pt x="2358" y="1322"/>
                  <a:pt x="2179" y="1834"/>
                </a:cubicBezTo>
                <a:cubicBezTo>
                  <a:pt x="977" y="1893"/>
                  <a:pt x="0" y="2881"/>
                  <a:pt x="0" y="4108"/>
                </a:cubicBezTo>
                <a:cubicBezTo>
                  <a:pt x="0" y="5358"/>
                  <a:pt x="1036" y="6382"/>
                  <a:pt x="2286" y="6382"/>
                </a:cubicBezTo>
                <a:lnTo>
                  <a:pt x="3096" y="6382"/>
                </a:lnTo>
                <a:cubicBezTo>
                  <a:pt x="3191" y="6382"/>
                  <a:pt x="3274" y="6310"/>
                  <a:pt x="3274" y="6203"/>
                </a:cubicBezTo>
                <a:cubicBezTo>
                  <a:pt x="3274" y="6120"/>
                  <a:pt x="3203" y="6025"/>
                  <a:pt x="3096" y="6025"/>
                </a:cubicBezTo>
                <a:lnTo>
                  <a:pt x="2286" y="6025"/>
                </a:lnTo>
                <a:cubicBezTo>
                  <a:pt x="1215" y="6025"/>
                  <a:pt x="346" y="5167"/>
                  <a:pt x="346" y="4096"/>
                </a:cubicBezTo>
                <a:cubicBezTo>
                  <a:pt x="346" y="3024"/>
                  <a:pt x="1215" y="2155"/>
                  <a:pt x="2286" y="2155"/>
                </a:cubicBezTo>
                <a:lnTo>
                  <a:pt x="2298" y="2155"/>
                </a:lnTo>
                <a:cubicBezTo>
                  <a:pt x="2370" y="2155"/>
                  <a:pt x="2441" y="2107"/>
                  <a:pt x="2465" y="2036"/>
                </a:cubicBezTo>
                <a:cubicBezTo>
                  <a:pt x="2608" y="1548"/>
                  <a:pt x="2905" y="1119"/>
                  <a:pt x="3310" y="822"/>
                </a:cubicBezTo>
                <a:cubicBezTo>
                  <a:pt x="3727" y="500"/>
                  <a:pt x="4227" y="321"/>
                  <a:pt x="4751" y="321"/>
                </a:cubicBezTo>
                <a:cubicBezTo>
                  <a:pt x="5584" y="321"/>
                  <a:pt x="6346" y="738"/>
                  <a:pt x="6775" y="1453"/>
                </a:cubicBezTo>
                <a:cubicBezTo>
                  <a:pt x="6811" y="1516"/>
                  <a:pt x="6861" y="1545"/>
                  <a:pt x="6914" y="1545"/>
                </a:cubicBezTo>
                <a:cubicBezTo>
                  <a:pt x="6931" y="1545"/>
                  <a:pt x="6948" y="1542"/>
                  <a:pt x="6965" y="1536"/>
                </a:cubicBezTo>
                <a:cubicBezTo>
                  <a:pt x="7168" y="1476"/>
                  <a:pt x="7370" y="1429"/>
                  <a:pt x="7585" y="1429"/>
                </a:cubicBezTo>
                <a:cubicBezTo>
                  <a:pt x="8430" y="1429"/>
                  <a:pt x="9168" y="1976"/>
                  <a:pt x="9430" y="2786"/>
                </a:cubicBezTo>
                <a:cubicBezTo>
                  <a:pt x="9452" y="2851"/>
                  <a:pt x="9513" y="2907"/>
                  <a:pt x="9587" y="2907"/>
                </a:cubicBezTo>
                <a:cubicBezTo>
                  <a:pt x="9594" y="2907"/>
                  <a:pt x="9601" y="2906"/>
                  <a:pt x="9609" y="2905"/>
                </a:cubicBezTo>
                <a:cubicBezTo>
                  <a:pt x="9668" y="2905"/>
                  <a:pt x="9728" y="2881"/>
                  <a:pt x="9763" y="2881"/>
                </a:cubicBezTo>
                <a:cubicBezTo>
                  <a:pt x="10633" y="2881"/>
                  <a:pt x="11335" y="3584"/>
                  <a:pt x="11335" y="4453"/>
                </a:cubicBezTo>
                <a:cubicBezTo>
                  <a:pt x="11335" y="5310"/>
                  <a:pt x="10633" y="6013"/>
                  <a:pt x="9763" y="6013"/>
                </a:cubicBezTo>
                <a:lnTo>
                  <a:pt x="8573" y="6013"/>
                </a:lnTo>
                <a:cubicBezTo>
                  <a:pt x="8489" y="6013"/>
                  <a:pt x="8394" y="6084"/>
                  <a:pt x="8394" y="6191"/>
                </a:cubicBezTo>
                <a:cubicBezTo>
                  <a:pt x="8394" y="6298"/>
                  <a:pt x="8478" y="6370"/>
                  <a:pt x="8573" y="6370"/>
                </a:cubicBezTo>
                <a:lnTo>
                  <a:pt x="9763" y="6370"/>
                </a:lnTo>
                <a:cubicBezTo>
                  <a:pt x="10823" y="6370"/>
                  <a:pt x="11668" y="5501"/>
                  <a:pt x="11668" y="4465"/>
                </a:cubicBezTo>
                <a:cubicBezTo>
                  <a:pt x="11668" y="3417"/>
                  <a:pt x="10859" y="2560"/>
                  <a:pt x="9811" y="2560"/>
                </a:cubicBezTo>
                <a:lnTo>
                  <a:pt x="9740" y="2560"/>
                </a:lnTo>
                <a:cubicBezTo>
                  <a:pt x="9585" y="2155"/>
                  <a:pt x="9323" y="1798"/>
                  <a:pt x="8966" y="1548"/>
                </a:cubicBezTo>
                <a:cubicBezTo>
                  <a:pt x="8561" y="1250"/>
                  <a:pt x="8097" y="1095"/>
                  <a:pt x="7608" y="1095"/>
                </a:cubicBezTo>
                <a:cubicBezTo>
                  <a:pt x="7418" y="1095"/>
                  <a:pt x="7204" y="1131"/>
                  <a:pt x="7013" y="1179"/>
                </a:cubicBezTo>
                <a:cubicBezTo>
                  <a:pt x="6513" y="429"/>
                  <a:pt x="5680" y="0"/>
                  <a:pt x="4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2" name="Google Shape;572;p57"/>
          <p:cNvCxnSpPr/>
          <p:nvPr/>
        </p:nvCxnSpPr>
        <p:spPr>
          <a:xfrm rot="10800000">
            <a:off x="5779253" y="1372006"/>
            <a:ext cx="0" cy="3903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triangle"/>
            <a:tailEnd len="med" w="med" type="none"/>
          </a:ln>
        </p:spPr>
      </p:cxnSp>
      <p:grpSp>
        <p:nvGrpSpPr>
          <p:cNvPr id="573" name="Google Shape;573;p57"/>
          <p:cNvGrpSpPr/>
          <p:nvPr/>
        </p:nvGrpSpPr>
        <p:grpSpPr>
          <a:xfrm>
            <a:off x="5834420" y="3275399"/>
            <a:ext cx="323813" cy="388505"/>
            <a:chOff x="3127598" y="1513234"/>
            <a:chExt cx="289714" cy="347593"/>
          </a:xfrm>
        </p:grpSpPr>
        <p:sp>
          <p:nvSpPr>
            <p:cNvPr id="574" name="Google Shape;574;p57"/>
            <p:cNvSpPr/>
            <p:nvPr/>
          </p:nvSpPr>
          <p:spPr>
            <a:xfrm>
              <a:off x="3127598" y="1513234"/>
              <a:ext cx="289714" cy="347593"/>
            </a:xfrm>
            <a:custGeom>
              <a:rect b="b" l="l" r="r" t="t"/>
              <a:pathLst>
                <a:path extrusionOk="0" h="10972" w="9145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7"/>
            <p:cNvSpPr/>
            <p:nvPr/>
          </p:nvSpPr>
          <p:spPr>
            <a:xfrm>
              <a:off x="3254698" y="1788375"/>
              <a:ext cx="121493" cy="10233"/>
            </a:xfrm>
            <a:custGeom>
              <a:rect b="b" l="l" r="r" t="t"/>
              <a:pathLst>
                <a:path extrusionOk="0" h="323" w="3835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7"/>
            <p:cNvSpPr/>
            <p:nvPr/>
          </p:nvSpPr>
          <p:spPr>
            <a:xfrm>
              <a:off x="3185668" y="1638275"/>
              <a:ext cx="172783" cy="29051"/>
            </a:xfrm>
            <a:custGeom>
              <a:rect b="b" l="l" r="r" t="t"/>
              <a:pathLst>
                <a:path extrusionOk="0" h="917" w="5454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7"/>
            <p:cNvSpPr/>
            <p:nvPr/>
          </p:nvSpPr>
          <p:spPr>
            <a:xfrm>
              <a:off x="3186428" y="1681645"/>
              <a:ext cx="172022" cy="10581"/>
            </a:xfrm>
            <a:custGeom>
              <a:rect b="b" l="l" r="r" t="t"/>
              <a:pathLst>
                <a:path extrusionOk="0" h="334" w="543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7"/>
            <p:cNvSpPr/>
            <p:nvPr/>
          </p:nvSpPr>
          <p:spPr>
            <a:xfrm>
              <a:off x="3186428" y="1707306"/>
              <a:ext cx="172022" cy="10201"/>
            </a:xfrm>
            <a:custGeom>
              <a:rect b="b" l="l" r="r" t="t"/>
              <a:pathLst>
                <a:path extrusionOk="0" h="322" w="543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9" name="Google Shape;579;p57"/>
          <p:cNvSpPr txBox="1"/>
          <p:nvPr>
            <p:ph idx="4294967295" type="subTitle"/>
          </p:nvPr>
        </p:nvSpPr>
        <p:spPr>
          <a:xfrm flipH="1">
            <a:off x="6555350" y="3737050"/>
            <a:ext cx="14553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Threat Intel</a:t>
            </a:r>
            <a:endParaRPr sz="1100"/>
          </a:p>
        </p:txBody>
      </p:sp>
      <p:cxnSp>
        <p:nvCxnSpPr>
          <p:cNvPr id="580" name="Google Shape;580;p57"/>
          <p:cNvCxnSpPr/>
          <p:nvPr/>
        </p:nvCxnSpPr>
        <p:spPr>
          <a:xfrm rot="10800000">
            <a:off x="5931653" y="2811956"/>
            <a:ext cx="0" cy="3903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81" name="Google Shape;581;p57"/>
          <p:cNvSpPr txBox="1"/>
          <p:nvPr>
            <p:ph idx="4294967295" type="subTitle"/>
          </p:nvPr>
        </p:nvSpPr>
        <p:spPr>
          <a:xfrm flipH="1">
            <a:off x="5709125" y="3737050"/>
            <a:ext cx="14553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Detections</a:t>
            </a:r>
            <a:endParaRPr sz="1100"/>
          </a:p>
        </p:txBody>
      </p:sp>
      <p:grpSp>
        <p:nvGrpSpPr>
          <p:cNvPr id="582" name="Google Shape;582;p57"/>
          <p:cNvGrpSpPr/>
          <p:nvPr/>
        </p:nvGrpSpPr>
        <p:grpSpPr>
          <a:xfrm>
            <a:off x="4932700" y="3274524"/>
            <a:ext cx="390823" cy="390303"/>
            <a:chOff x="2656907" y="2439293"/>
            <a:chExt cx="332757" cy="332343"/>
          </a:xfrm>
        </p:grpSpPr>
        <p:sp>
          <p:nvSpPr>
            <p:cNvPr id="583" name="Google Shape;583;p57"/>
            <p:cNvSpPr/>
            <p:nvPr/>
          </p:nvSpPr>
          <p:spPr>
            <a:xfrm>
              <a:off x="2868751" y="2547666"/>
              <a:ext cx="53088" cy="53088"/>
            </a:xfrm>
            <a:custGeom>
              <a:rect b="b" l="l" r="r" t="t"/>
              <a:pathLst>
                <a:path extrusionOk="0" h="1668" w="1668">
                  <a:moveTo>
                    <a:pt x="834" y="334"/>
                  </a:moveTo>
                  <a:cubicBezTo>
                    <a:pt x="1120" y="334"/>
                    <a:pt x="1346" y="548"/>
                    <a:pt x="1346" y="834"/>
                  </a:cubicBezTo>
                  <a:cubicBezTo>
                    <a:pt x="1346" y="1120"/>
                    <a:pt x="1120" y="1334"/>
                    <a:pt x="834" y="1334"/>
                  </a:cubicBezTo>
                  <a:cubicBezTo>
                    <a:pt x="560" y="1334"/>
                    <a:pt x="334" y="1120"/>
                    <a:pt x="334" y="834"/>
                  </a:cubicBezTo>
                  <a:cubicBezTo>
                    <a:pt x="334" y="548"/>
                    <a:pt x="572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81" y="0"/>
                    <a:pt x="0" y="370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7"/>
            <p:cNvSpPr/>
            <p:nvPr/>
          </p:nvSpPr>
          <p:spPr>
            <a:xfrm>
              <a:off x="2870661" y="2611703"/>
              <a:ext cx="68970" cy="49301"/>
            </a:xfrm>
            <a:custGeom>
              <a:rect b="b" l="l" r="r" t="t"/>
              <a:pathLst>
                <a:path extrusionOk="0" h="1549" w="2167">
                  <a:moveTo>
                    <a:pt x="774" y="1"/>
                  </a:moveTo>
                  <a:cubicBezTo>
                    <a:pt x="560" y="1"/>
                    <a:pt x="333" y="60"/>
                    <a:pt x="119" y="167"/>
                  </a:cubicBezTo>
                  <a:cubicBezTo>
                    <a:pt x="48" y="203"/>
                    <a:pt x="0" y="310"/>
                    <a:pt x="48" y="382"/>
                  </a:cubicBezTo>
                  <a:cubicBezTo>
                    <a:pt x="83" y="443"/>
                    <a:pt x="150" y="479"/>
                    <a:pt x="212" y="479"/>
                  </a:cubicBezTo>
                  <a:cubicBezTo>
                    <a:pt x="234" y="479"/>
                    <a:pt x="255" y="474"/>
                    <a:pt x="274" y="465"/>
                  </a:cubicBezTo>
                  <a:cubicBezTo>
                    <a:pt x="417" y="382"/>
                    <a:pt x="595" y="346"/>
                    <a:pt x="762" y="346"/>
                  </a:cubicBezTo>
                  <a:cubicBezTo>
                    <a:pt x="1286" y="346"/>
                    <a:pt x="1715" y="727"/>
                    <a:pt x="1786" y="1215"/>
                  </a:cubicBezTo>
                  <a:lnTo>
                    <a:pt x="762" y="1215"/>
                  </a:lnTo>
                  <a:cubicBezTo>
                    <a:pt x="679" y="1215"/>
                    <a:pt x="595" y="1298"/>
                    <a:pt x="595" y="1382"/>
                  </a:cubicBezTo>
                  <a:cubicBezTo>
                    <a:pt x="595" y="1477"/>
                    <a:pt x="679" y="1548"/>
                    <a:pt x="762" y="1548"/>
                  </a:cubicBezTo>
                  <a:lnTo>
                    <a:pt x="1988" y="1548"/>
                  </a:lnTo>
                  <a:cubicBezTo>
                    <a:pt x="2072" y="1548"/>
                    <a:pt x="2143" y="1477"/>
                    <a:pt x="2143" y="1382"/>
                  </a:cubicBezTo>
                  <a:cubicBezTo>
                    <a:pt x="2167" y="608"/>
                    <a:pt x="1536" y="1"/>
                    <a:pt x="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7"/>
            <p:cNvSpPr/>
            <p:nvPr/>
          </p:nvSpPr>
          <p:spPr>
            <a:xfrm>
              <a:off x="2705794" y="2611321"/>
              <a:ext cx="68620" cy="49301"/>
            </a:xfrm>
            <a:custGeom>
              <a:rect b="b" l="l" r="r" t="t"/>
              <a:pathLst>
                <a:path extrusionOk="0" h="1549" w="2156">
                  <a:moveTo>
                    <a:pt x="1394" y="1"/>
                  </a:moveTo>
                  <a:cubicBezTo>
                    <a:pt x="632" y="1"/>
                    <a:pt x="1" y="620"/>
                    <a:pt x="1" y="1382"/>
                  </a:cubicBezTo>
                  <a:cubicBezTo>
                    <a:pt x="1" y="1465"/>
                    <a:pt x="84" y="1548"/>
                    <a:pt x="167" y="1548"/>
                  </a:cubicBezTo>
                  <a:lnTo>
                    <a:pt x="1406" y="1548"/>
                  </a:lnTo>
                  <a:cubicBezTo>
                    <a:pt x="1489" y="1548"/>
                    <a:pt x="1572" y="1465"/>
                    <a:pt x="1572" y="1382"/>
                  </a:cubicBezTo>
                  <a:cubicBezTo>
                    <a:pt x="1572" y="1287"/>
                    <a:pt x="1501" y="1215"/>
                    <a:pt x="1418" y="1215"/>
                  </a:cubicBezTo>
                  <a:lnTo>
                    <a:pt x="382" y="1215"/>
                  </a:lnTo>
                  <a:cubicBezTo>
                    <a:pt x="453" y="727"/>
                    <a:pt x="882" y="334"/>
                    <a:pt x="1406" y="334"/>
                  </a:cubicBezTo>
                  <a:cubicBezTo>
                    <a:pt x="1584" y="334"/>
                    <a:pt x="1751" y="382"/>
                    <a:pt x="1894" y="453"/>
                  </a:cubicBezTo>
                  <a:cubicBezTo>
                    <a:pt x="1918" y="469"/>
                    <a:pt x="1945" y="477"/>
                    <a:pt x="1974" y="477"/>
                  </a:cubicBezTo>
                  <a:cubicBezTo>
                    <a:pt x="2030" y="477"/>
                    <a:pt x="2088" y="445"/>
                    <a:pt x="2120" y="382"/>
                  </a:cubicBezTo>
                  <a:cubicBezTo>
                    <a:pt x="2156" y="310"/>
                    <a:pt x="2132" y="203"/>
                    <a:pt x="2049" y="155"/>
                  </a:cubicBezTo>
                  <a:cubicBezTo>
                    <a:pt x="1846" y="60"/>
                    <a:pt x="1632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7"/>
            <p:cNvSpPr/>
            <p:nvPr/>
          </p:nvSpPr>
          <p:spPr>
            <a:xfrm>
              <a:off x="2724000" y="2547666"/>
              <a:ext cx="53088" cy="53088"/>
            </a:xfrm>
            <a:custGeom>
              <a:rect b="b" l="l" r="r" t="t"/>
              <a:pathLst>
                <a:path extrusionOk="0" h="1668" w="1668">
                  <a:moveTo>
                    <a:pt x="834" y="334"/>
                  </a:moveTo>
                  <a:cubicBezTo>
                    <a:pt x="1119" y="334"/>
                    <a:pt x="1334" y="548"/>
                    <a:pt x="1334" y="834"/>
                  </a:cubicBezTo>
                  <a:cubicBezTo>
                    <a:pt x="1334" y="1120"/>
                    <a:pt x="1119" y="1334"/>
                    <a:pt x="834" y="1334"/>
                  </a:cubicBezTo>
                  <a:cubicBezTo>
                    <a:pt x="548" y="1334"/>
                    <a:pt x="322" y="1120"/>
                    <a:pt x="322" y="834"/>
                  </a:cubicBezTo>
                  <a:cubicBezTo>
                    <a:pt x="322" y="548"/>
                    <a:pt x="548" y="334"/>
                    <a:pt x="834" y="334"/>
                  </a:cubicBezTo>
                  <a:close/>
                  <a:moveTo>
                    <a:pt x="834" y="0"/>
                  </a:moveTo>
                  <a:cubicBezTo>
                    <a:pt x="369" y="0"/>
                    <a:pt x="0" y="370"/>
                    <a:pt x="0" y="834"/>
                  </a:cubicBezTo>
                  <a:cubicBezTo>
                    <a:pt x="0" y="1298"/>
                    <a:pt x="369" y="1667"/>
                    <a:pt x="834" y="1667"/>
                  </a:cubicBezTo>
                  <a:cubicBezTo>
                    <a:pt x="1298" y="1667"/>
                    <a:pt x="1667" y="1298"/>
                    <a:pt x="1667" y="834"/>
                  </a:cubicBezTo>
                  <a:cubicBezTo>
                    <a:pt x="1667" y="370"/>
                    <a:pt x="1298" y="0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7"/>
            <p:cNvSpPr/>
            <p:nvPr/>
          </p:nvSpPr>
          <p:spPr>
            <a:xfrm>
              <a:off x="2788800" y="2534394"/>
              <a:ext cx="68238" cy="68238"/>
            </a:xfrm>
            <a:custGeom>
              <a:rect b="b" l="l" r="r" t="t"/>
              <a:pathLst>
                <a:path extrusionOk="0" h="2144" w="2144">
                  <a:moveTo>
                    <a:pt x="1072" y="334"/>
                  </a:moveTo>
                  <a:cubicBezTo>
                    <a:pt x="1489" y="334"/>
                    <a:pt x="1822" y="656"/>
                    <a:pt x="1822" y="1072"/>
                  </a:cubicBezTo>
                  <a:cubicBezTo>
                    <a:pt x="1822" y="1489"/>
                    <a:pt x="1489" y="1822"/>
                    <a:pt x="1072" y="1822"/>
                  </a:cubicBezTo>
                  <a:cubicBezTo>
                    <a:pt x="655" y="1822"/>
                    <a:pt x="334" y="1489"/>
                    <a:pt x="334" y="1072"/>
                  </a:cubicBezTo>
                  <a:cubicBezTo>
                    <a:pt x="334" y="656"/>
                    <a:pt x="667" y="334"/>
                    <a:pt x="1072" y="334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3" y="1668"/>
                    <a:pt x="2143" y="1072"/>
                  </a:cubicBezTo>
                  <a:cubicBezTo>
                    <a:pt x="2143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7"/>
            <p:cNvSpPr/>
            <p:nvPr/>
          </p:nvSpPr>
          <p:spPr>
            <a:xfrm>
              <a:off x="2764930" y="2613613"/>
              <a:ext cx="115979" cy="62923"/>
            </a:xfrm>
            <a:custGeom>
              <a:rect b="b" l="l" r="r" t="t"/>
              <a:pathLst>
                <a:path extrusionOk="0" h="1977" w="3644">
                  <a:moveTo>
                    <a:pt x="1822" y="345"/>
                  </a:moveTo>
                  <a:cubicBezTo>
                    <a:pt x="2584" y="345"/>
                    <a:pt x="3203" y="917"/>
                    <a:pt x="3298" y="1655"/>
                  </a:cubicBezTo>
                  <a:lnTo>
                    <a:pt x="345" y="1655"/>
                  </a:lnTo>
                  <a:cubicBezTo>
                    <a:pt x="441" y="905"/>
                    <a:pt x="1060" y="345"/>
                    <a:pt x="1822" y="345"/>
                  </a:cubicBezTo>
                  <a:close/>
                  <a:moveTo>
                    <a:pt x="1822" y="0"/>
                  </a:moveTo>
                  <a:cubicBezTo>
                    <a:pt x="822" y="0"/>
                    <a:pt x="0" y="822"/>
                    <a:pt x="0" y="1810"/>
                  </a:cubicBezTo>
                  <a:cubicBezTo>
                    <a:pt x="0" y="1905"/>
                    <a:pt x="84" y="1977"/>
                    <a:pt x="167" y="1977"/>
                  </a:cubicBezTo>
                  <a:lnTo>
                    <a:pt x="3477" y="1977"/>
                  </a:lnTo>
                  <a:cubicBezTo>
                    <a:pt x="3560" y="1977"/>
                    <a:pt x="3643" y="1905"/>
                    <a:pt x="3643" y="1810"/>
                  </a:cubicBezTo>
                  <a:cubicBezTo>
                    <a:pt x="3643" y="798"/>
                    <a:pt x="2822" y="0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7"/>
            <p:cNvSpPr/>
            <p:nvPr/>
          </p:nvSpPr>
          <p:spPr>
            <a:xfrm>
              <a:off x="2656907" y="2439293"/>
              <a:ext cx="332757" cy="332343"/>
            </a:xfrm>
            <a:custGeom>
              <a:rect b="b" l="l" r="r" t="t"/>
              <a:pathLst>
                <a:path extrusionOk="0" h="10442" w="10455">
                  <a:moveTo>
                    <a:pt x="5383" y="893"/>
                  </a:moveTo>
                  <a:cubicBezTo>
                    <a:pt x="7645" y="977"/>
                    <a:pt x="9454" y="2798"/>
                    <a:pt x="9550" y="5060"/>
                  </a:cubicBezTo>
                  <a:lnTo>
                    <a:pt x="9145" y="5060"/>
                  </a:lnTo>
                  <a:cubicBezTo>
                    <a:pt x="9050" y="5060"/>
                    <a:pt x="8978" y="5132"/>
                    <a:pt x="8978" y="5227"/>
                  </a:cubicBezTo>
                  <a:cubicBezTo>
                    <a:pt x="8978" y="5310"/>
                    <a:pt x="9050" y="5382"/>
                    <a:pt x="9145" y="5382"/>
                  </a:cubicBezTo>
                  <a:lnTo>
                    <a:pt x="9550" y="5382"/>
                  </a:lnTo>
                  <a:cubicBezTo>
                    <a:pt x="9454" y="7644"/>
                    <a:pt x="7645" y="9466"/>
                    <a:pt x="5383" y="9549"/>
                  </a:cubicBezTo>
                  <a:lnTo>
                    <a:pt x="5383" y="9156"/>
                  </a:lnTo>
                  <a:cubicBezTo>
                    <a:pt x="5383" y="9061"/>
                    <a:pt x="5311" y="8989"/>
                    <a:pt x="5216" y="8989"/>
                  </a:cubicBezTo>
                  <a:cubicBezTo>
                    <a:pt x="5121" y="8989"/>
                    <a:pt x="5049" y="9061"/>
                    <a:pt x="5049" y="9156"/>
                  </a:cubicBezTo>
                  <a:lnTo>
                    <a:pt x="5049" y="9549"/>
                  </a:lnTo>
                  <a:cubicBezTo>
                    <a:pt x="2787" y="9466"/>
                    <a:pt x="977" y="7644"/>
                    <a:pt x="882" y="5382"/>
                  </a:cubicBezTo>
                  <a:lnTo>
                    <a:pt x="1287" y="5382"/>
                  </a:lnTo>
                  <a:cubicBezTo>
                    <a:pt x="1382" y="5382"/>
                    <a:pt x="1453" y="5310"/>
                    <a:pt x="1453" y="5227"/>
                  </a:cubicBezTo>
                  <a:cubicBezTo>
                    <a:pt x="1453" y="5132"/>
                    <a:pt x="1382" y="5060"/>
                    <a:pt x="1287" y="5060"/>
                  </a:cubicBezTo>
                  <a:lnTo>
                    <a:pt x="882" y="5060"/>
                  </a:lnTo>
                  <a:cubicBezTo>
                    <a:pt x="977" y="2798"/>
                    <a:pt x="2787" y="977"/>
                    <a:pt x="5049" y="893"/>
                  </a:cubicBezTo>
                  <a:lnTo>
                    <a:pt x="5049" y="1286"/>
                  </a:lnTo>
                  <a:cubicBezTo>
                    <a:pt x="5049" y="1381"/>
                    <a:pt x="5121" y="1453"/>
                    <a:pt x="5216" y="1453"/>
                  </a:cubicBezTo>
                  <a:cubicBezTo>
                    <a:pt x="5311" y="1453"/>
                    <a:pt x="5383" y="1381"/>
                    <a:pt x="5383" y="1286"/>
                  </a:cubicBezTo>
                  <a:lnTo>
                    <a:pt x="5383" y="893"/>
                  </a:lnTo>
                  <a:close/>
                  <a:moveTo>
                    <a:pt x="5228" y="0"/>
                  </a:moveTo>
                  <a:cubicBezTo>
                    <a:pt x="5144" y="0"/>
                    <a:pt x="5061" y="72"/>
                    <a:pt x="5061" y="167"/>
                  </a:cubicBezTo>
                  <a:lnTo>
                    <a:pt x="5061" y="560"/>
                  </a:lnTo>
                  <a:cubicBezTo>
                    <a:pt x="2620" y="655"/>
                    <a:pt x="656" y="2620"/>
                    <a:pt x="572" y="5060"/>
                  </a:cubicBezTo>
                  <a:lnTo>
                    <a:pt x="168" y="5060"/>
                  </a:lnTo>
                  <a:cubicBezTo>
                    <a:pt x="84" y="5060"/>
                    <a:pt x="1" y="5132"/>
                    <a:pt x="1" y="5227"/>
                  </a:cubicBezTo>
                  <a:cubicBezTo>
                    <a:pt x="1" y="5310"/>
                    <a:pt x="84" y="5382"/>
                    <a:pt x="168" y="5382"/>
                  </a:cubicBezTo>
                  <a:lnTo>
                    <a:pt x="572" y="5382"/>
                  </a:lnTo>
                  <a:cubicBezTo>
                    <a:pt x="656" y="7823"/>
                    <a:pt x="2620" y="9787"/>
                    <a:pt x="5061" y="9882"/>
                  </a:cubicBezTo>
                  <a:lnTo>
                    <a:pt x="5061" y="10287"/>
                  </a:lnTo>
                  <a:cubicBezTo>
                    <a:pt x="5061" y="10371"/>
                    <a:pt x="5144" y="10442"/>
                    <a:pt x="5228" y="10442"/>
                  </a:cubicBezTo>
                  <a:cubicBezTo>
                    <a:pt x="5323" y="10442"/>
                    <a:pt x="5394" y="10371"/>
                    <a:pt x="5394" y="10287"/>
                  </a:cubicBezTo>
                  <a:lnTo>
                    <a:pt x="5394" y="9882"/>
                  </a:lnTo>
                  <a:cubicBezTo>
                    <a:pt x="7835" y="9787"/>
                    <a:pt x="9800" y="7823"/>
                    <a:pt x="9883" y="5382"/>
                  </a:cubicBezTo>
                  <a:lnTo>
                    <a:pt x="10288" y="5382"/>
                  </a:lnTo>
                  <a:cubicBezTo>
                    <a:pt x="10383" y="5382"/>
                    <a:pt x="10455" y="5310"/>
                    <a:pt x="10455" y="5227"/>
                  </a:cubicBezTo>
                  <a:cubicBezTo>
                    <a:pt x="10455" y="5132"/>
                    <a:pt x="10383" y="5060"/>
                    <a:pt x="10288" y="5060"/>
                  </a:cubicBezTo>
                  <a:lnTo>
                    <a:pt x="9883" y="5060"/>
                  </a:lnTo>
                  <a:cubicBezTo>
                    <a:pt x="9800" y="2620"/>
                    <a:pt x="7835" y="655"/>
                    <a:pt x="5394" y="560"/>
                  </a:cubicBezTo>
                  <a:lnTo>
                    <a:pt x="5394" y="167"/>
                  </a:lnTo>
                  <a:cubicBezTo>
                    <a:pt x="5394" y="72"/>
                    <a:pt x="5323" y="0"/>
                    <a:pt x="5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57"/>
          <p:cNvSpPr txBox="1"/>
          <p:nvPr>
            <p:ph idx="4294967295" type="subTitle"/>
          </p:nvPr>
        </p:nvSpPr>
        <p:spPr>
          <a:xfrm flipH="1">
            <a:off x="4498550" y="3737050"/>
            <a:ext cx="14553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Threat Hunting</a:t>
            </a:r>
            <a:endParaRPr sz="1100"/>
          </a:p>
        </p:txBody>
      </p:sp>
      <p:grpSp>
        <p:nvGrpSpPr>
          <p:cNvPr id="591" name="Google Shape;591;p57"/>
          <p:cNvGrpSpPr/>
          <p:nvPr/>
        </p:nvGrpSpPr>
        <p:grpSpPr>
          <a:xfrm>
            <a:off x="6768444" y="3274466"/>
            <a:ext cx="238355" cy="386747"/>
            <a:chOff x="2691555" y="2884503"/>
            <a:chExt cx="215044" cy="348924"/>
          </a:xfrm>
        </p:grpSpPr>
        <p:sp>
          <p:nvSpPr>
            <p:cNvPr id="592" name="Google Shape;592;p57"/>
            <p:cNvSpPr/>
            <p:nvPr/>
          </p:nvSpPr>
          <p:spPr>
            <a:xfrm>
              <a:off x="2691555" y="2884503"/>
              <a:ext cx="215044" cy="348924"/>
            </a:xfrm>
            <a:custGeom>
              <a:rect b="b" l="l" r="r" t="t"/>
              <a:pathLst>
                <a:path extrusionOk="0" h="11014" w="6788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7"/>
            <p:cNvSpPr/>
            <p:nvPr/>
          </p:nvSpPr>
          <p:spPr>
            <a:xfrm>
              <a:off x="2754535" y="2907503"/>
              <a:ext cx="126783" cy="127164"/>
            </a:xfrm>
            <a:custGeom>
              <a:rect b="b" l="l" r="r" t="t"/>
              <a:pathLst>
                <a:path extrusionOk="0" h="4014" w="4002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7"/>
            <p:cNvSpPr/>
            <p:nvPr/>
          </p:nvSpPr>
          <p:spPr>
            <a:xfrm>
              <a:off x="2781336" y="2931263"/>
              <a:ext cx="74321" cy="74353"/>
            </a:xfrm>
            <a:custGeom>
              <a:rect b="b" l="l" r="r" t="t"/>
              <a:pathLst>
                <a:path extrusionOk="0" h="2347" w="2346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" name="Google Shape;595;p57"/>
          <p:cNvGrpSpPr/>
          <p:nvPr/>
        </p:nvGrpSpPr>
        <p:grpSpPr>
          <a:xfrm>
            <a:off x="2740084" y="2250352"/>
            <a:ext cx="390817" cy="566418"/>
            <a:chOff x="3119678" y="3360146"/>
            <a:chExt cx="269343" cy="348543"/>
          </a:xfrm>
        </p:grpSpPr>
        <p:sp>
          <p:nvSpPr>
            <p:cNvPr id="596" name="Google Shape;596;p57"/>
            <p:cNvSpPr/>
            <p:nvPr/>
          </p:nvSpPr>
          <p:spPr>
            <a:xfrm>
              <a:off x="3268289" y="3498271"/>
              <a:ext cx="43782" cy="46728"/>
            </a:xfrm>
            <a:custGeom>
              <a:rect b="b" l="l" r="r" t="t"/>
              <a:pathLst>
                <a:path extrusionOk="0" h="1475" w="1382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7"/>
            <p:cNvSpPr/>
            <p:nvPr/>
          </p:nvSpPr>
          <p:spPr>
            <a:xfrm>
              <a:off x="3147208" y="3475176"/>
              <a:ext cx="214664" cy="233513"/>
            </a:xfrm>
            <a:custGeom>
              <a:rect b="b" l="l" r="r" t="t"/>
              <a:pathLst>
                <a:path extrusionOk="0" h="7371" w="6776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57"/>
            <p:cNvSpPr/>
            <p:nvPr/>
          </p:nvSpPr>
          <p:spPr>
            <a:xfrm>
              <a:off x="3249408" y="3360146"/>
              <a:ext cx="10613" cy="97321"/>
            </a:xfrm>
            <a:custGeom>
              <a:rect b="b" l="l" r="r" t="t"/>
              <a:pathLst>
                <a:path extrusionOk="0" h="3072" w="335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57"/>
            <p:cNvSpPr/>
            <p:nvPr/>
          </p:nvSpPr>
          <p:spPr>
            <a:xfrm>
              <a:off x="3175879" y="3377919"/>
              <a:ext cx="54331" cy="86740"/>
            </a:xfrm>
            <a:custGeom>
              <a:rect b="b" l="l" r="r" t="t"/>
              <a:pathLst>
                <a:path extrusionOk="0" h="2738" w="1715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7"/>
            <p:cNvSpPr/>
            <p:nvPr/>
          </p:nvSpPr>
          <p:spPr>
            <a:xfrm>
              <a:off x="3119678" y="3429399"/>
              <a:ext cx="89401" cy="50720"/>
            </a:xfrm>
            <a:custGeom>
              <a:rect b="b" l="l" r="r" t="t"/>
              <a:pathLst>
                <a:path extrusionOk="0" h="1601" w="2822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7"/>
            <p:cNvSpPr/>
            <p:nvPr/>
          </p:nvSpPr>
          <p:spPr>
            <a:xfrm>
              <a:off x="3279219" y="3377919"/>
              <a:ext cx="54363" cy="85980"/>
            </a:xfrm>
            <a:custGeom>
              <a:rect b="b" l="l" r="r" t="t"/>
              <a:pathLst>
                <a:path extrusionOk="0" h="2714" w="1716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7"/>
            <p:cNvSpPr/>
            <p:nvPr/>
          </p:nvSpPr>
          <p:spPr>
            <a:xfrm>
              <a:off x="3300349" y="3429399"/>
              <a:ext cx="88672" cy="51100"/>
            </a:xfrm>
            <a:custGeom>
              <a:rect b="b" l="l" r="r" t="t"/>
              <a:pathLst>
                <a:path extrusionOk="0" h="1613" w="2799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3" name="Google Shape;603;p57"/>
          <p:cNvSpPr txBox="1"/>
          <p:nvPr>
            <p:ph idx="4294967295" type="subTitle"/>
          </p:nvPr>
        </p:nvSpPr>
        <p:spPr>
          <a:xfrm flipH="1">
            <a:off x="2212700" y="3002300"/>
            <a:ext cx="14553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Notifies Customer</a:t>
            </a:r>
            <a:endParaRPr sz="1100"/>
          </a:p>
        </p:txBody>
      </p:sp>
      <p:grpSp>
        <p:nvGrpSpPr>
          <p:cNvPr id="604" name="Google Shape;604;p57"/>
          <p:cNvGrpSpPr/>
          <p:nvPr/>
        </p:nvGrpSpPr>
        <p:grpSpPr>
          <a:xfrm>
            <a:off x="1066687" y="2199425"/>
            <a:ext cx="471269" cy="645577"/>
            <a:chOff x="1770459" y="2884503"/>
            <a:chExt cx="254644" cy="348828"/>
          </a:xfrm>
        </p:grpSpPr>
        <p:sp>
          <p:nvSpPr>
            <p:cNvPr id="605" name="Google Shape;605;p57"/>
            <p:cNvSpPr/>
            <p:nvPr/>
          </p:nvSpPr>
          <p:spPr>
            <a:xfrm>
              <a:off x="1832330" y="2884503"/>
              <a:ext cx="130902" cy="159572"/>
            </a:xfrm>
            <a:custGeom>
              <a:rect b="b" l="l" r="r" t="t"/>
              <a:pathLst>
                <a:path extrusionOk="0" h="5037" w="4132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7"/>
            <p:cNvSpPr/>
            <p:nvPr/>
          </p:nvSpPr>
          <p:spPr>
            <a:xfrm>
              <a:off x="1861000" y="2912698"/>
              <a:ext cx="75842" cy="72167"/>
            </a:xfrm>
            <a:custGeom>
              <a:rect b="b" l="l" r="r" t="t"/>
              <a:pathLst>
                <a:path extrusionOk="0" h="2278" w="2394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7"/>
            <p:cNvSpPr/>
            <p:nvPr/>
          </p:nvSpPr>
          <p:spPr>
            <a:xfrm>
              <a:off x="1818359" y="3060644"/>
              <a:ext cx="57753" cy="24172"/>
            </a:xfrm>
            <a:custGeom>
              <a:rect b="b" l="l" r="r" t="t"/>
              <a:pathLst>
                <a:path extrusionOk="0" h="763" w="1823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57"/>
            <p:cNvSpPr/>
            <p:nvPr/>
          </p:nvSpPr>
          <p:spPr>
            <a:xfrm>
              <a:off x="1818359" y="3078384"/>
              <a:ext cx="57753" cy="24552"/>
            </a:xfrm>
            <a:custGeom>
              <a:rect b="b" l="l" r="r" t="t"/>
              <a:pathLst>
                <a:path extrusionOk="0" h="775" w="1823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57"/>
            <p:cNvSpPr/>
            <p:nvPr/>
          </p:nvSpPr>
          <p:spPr>
            <a:xfrm>
              <a:off x="1818359" y="3096474"/>
              <a:ext cx="57753" cy="24172"/>
            </a:xfrm>
            <a:custGeom>
              <a:rect b="b" l="l" r="r" t="t"/>
              <a:pathLst>
                <a:path extrusionOk="0" h="763" w="1823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57"/>
            <p:cNvSpPr/>
            <p:nvPr/>
          </p:nvSpPr>
          <p:spPr>
            <a:xfrm>
              <a:off x="2022410" y="3029914"/>
              <a:ext cx="760" cy="570"/>
            </a:xfrm>
            <a:custGeom>
              <a:rect b="b" l="l" r="r" t="t"/>
              <a:pathLst>
                <a:path extrusionOk="0" h="18" w="24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7"/>
            <p:cNvSpPr/>
            <p:nvPr/>
          </p:nvSpPr>
          <p:spPr>
            <a:xfrm>
              <a:off x="1770459" y="3017337"/>
              <a:ext cx="254644" cy="215994"/>
            </a:xfrm>
            <a:custGeom>
              <a:rect b="b" l="l" r="r" t="t"/>
              <a:pathLst>
                <a:path extrusionOk="0" h="6818" w="8038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7"/>
            <p:cNvSpPr/>
            <p:nvPr/>
          </p:nvSpPr>
          <p:spPr>
            <a:xfrm>
              <a:off x="1929271" y="3055987"/>
              <a:ext cx="38111" cy="47298"/>
            </a:xfrm>
            <a:custGeom>
              <a:rect b="b" l="l" r="r" t="t"/>
              <a:pathLst>
                <a:path extrusionOk="0" h="1493" w="1203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3" name="Google Shape;613;p57"/>
          <p:cNvSpPr txBox="1"/>
          <p:nvPr>
            <p:ph idx="4294967295" type="subTitle"/>
          </p:nvPr>
        </p:nvSpPr>
        <p:spPr>
          <a:xfrm flipH="1">
            <a:off x="555975" y="3002300"/>
            <a:ext cx="14553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Playbook Response</a:t>
            </a:r>
            <a:endParaRPr sz="1100"/>
          </a:p>
        </p:txBody>
      </p:sp>
      <p:grpSp>
        <p:nvGrpSpPr>
          <p:cNvPr id="614" name="Google Shape;614;p57"/>
          <p:cNvGrpSpPr/>
          <p:nvPr/>
        </p:nvGrpSpPr>
        <p:grpSpPr>
          <a:xfrm>
            <a:off x="1053050" y="3914440"/>
            <a:ext cx="643211" cy="643304"/>
            <a:chOff x="5771483" y="1515787"/>
            <a:chExt cx="357359" cy="357391"/>
          </a:xfrm>
        </p:grpSpPr>
        <p:sp>
          <p:nvSpPr>
            <p:cNvPr id="615" name="Google Shape;615;p57"/>
            <p:cNvSpPr/>
            <p:nvPr/>
          </p:nvSpPr>
          <p:spPr>
            <a:xfrm>
              <a:off x="5771483" y="1515787"/>
              <a:ext cx="357359" cy="357391"/>
            </a:xfrm>
            <a:custGeom>
              <a:rect b="b" l="l" r="r" t="t"/>
              <a:pathLst>
                <a:path extrusionOk="0" h="11229" w="11228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7"/>
            <p:cNvSpPr/>
            <p:nvPr/>
          </p:nvSpPr>
          <p:spPr>
            <a:xfrm>
              <a:off x="5837429" y="1583070"/>
              <a:ext cx="185713" cy="183613"/>
            </a:xfrm>
            <a:custGeom>
              <a:rect b="b" l="l" r="r" t="t"/>
              <a:pathLst>
                <a:path extrusionOk="0" h="5769" w="5835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57"/>
            <p:cNvSpPr/>
            <p:nvPr/>
          </p:nvSpPr>
          <p:spPr>
            <a:xfrm>
              <a:off x="5876068" y="1616584"/>
              <a:ext cx="186859" cy="189501"/>
            </a:xfrm>
            <a:custGeom>
              <a:rect b="b" l="l" r="r" t="t"/>
              <a:pathLst>
                <a:path extrusionOk="0" h="5954" w="5871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57"/>
            <p:cNvSpPr/>
            <p:nvPr/>
          </p:nvSpPr>
          <p:spPr>
            <a:xfrm>
              <a:off x="5928360" y="1644624"/>
              <a:ext cx="45131" cy="16328"/>
            </a:xfrm>
            <a:custGeom>
              <a:rect b="b" l="l" r="r" t="t"/>
              <a:pathLst>
                <a:path extrusionOk="0" h="513" w="1418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19" name="Google Shape;619;p57"/>
          <p:cNvCxnSpPr/>
          <p:nvPr/>
        </p:nvCxnSpPr>
        <p:spPr>
          <a:xfrm rot="10800000">
            <a:off x="1372528" y="3342006"/>
            <a:ext cx="0" cy="3903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20" name="Google Shape;620;p57"/>
          <p:cNvSpPr txBox="1"/>
          <p:nvPr>
            <p:ph idx="4294967295" type="subTitle"/>
          </p:nvPr>
        </p:nvSpPr>
        <p:spPr>
          <a:xfrm flipH="1">
            <a:off x="714830" y="4643425"/>
            <a:ext cx="19950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Customer Responds</a:t>
            </a:r>
            <a:endParaRPr sz="1100"/>
          </a:p>
        </p:txBody>
      </p:sp>
      <p:sp>
        <p:nvSpPr>
          <p:cNvPr id="621" name="Google Shape;621;p57"/>
          <p:cNvSpPr txBox="1"/>
          <p:nvPr>
            <p:ph idx="4294967295" type="ctrTitle"/>
          </p:nvPr>
        </p:nvSpPr>
        <p:spPr>
          <a:xfrm>
            <a:off x="3820050" y="4203600"/>
            <a:ext cx="41415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How Blumira Works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22" name="Google Shape;622;p57"/>
          <p:cNvSpPr txBox="1"/>
          <p:nvPr/>
        </p:nvSpPr>
        <p:spPr>
          <a:xfrm>
            <a:off x="7200600" y="371400"/>
            <a:ext cx="1676700" cy="12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Collect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Parse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Correlate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Analyze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Detect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Automated Response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Notify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Playbooks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AutoNum type="arabicPeriod"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Respond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2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3" name="Google Shape;623;p57"/>
          <p:cNvCxnSpPr/>
          <p:nvPr/>
        </p:nvCxnSpPr>
        <p:spPr>
          <a:xfrm rot="10800000">
            <a:off x="3593138" y="2672763"/>
            <a:ext cx="13200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4" name="Google Shape;624;p57"/>
          <p:cNvSpPr txBox="1"/>
          <p:nvPr>
            <p:ph idx="4294967295" type="subTitle"/>
          </p:nvPr>
        </p:nvSpPr>
        <p:spPr>
          <a:xfrm flipH="1">
            <a:off x="3949025" y="2742213"/>
            <a:ext cx="14553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Automated Response</a:t>
            </a:r>
            <a:endParaRPr sz="1100"/>
          </a:p>
        </p:txBody>
      </p:sp>
      <p:cxnSp>
        <p:nvCxnSpPr>
          <p:cNvPr id="625" name="Google Shape;625;p57"/>
          <p:cNvCxnSpPr/>
          <p:nvPr/>
        </p:nvCxnSpPr>
        <p:spPr>
          <a:xfrm rot="10800000">
            <a:off x="1819550" y="2670938"/>
            <a:ext cx="5586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26" name="Google Shape;6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215" y="418862"/>
            <a:ext cx="471275" cy="10806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57"/>
          <p:cNvSpPr/>
          <p:nvPr/>
        </p:nvSpPr>
        <p:spPr>
          <a:xfrm>
            <a:off x="2776113" y="184501"/>
            <a:ext cx="949477" cy="519303"/>
          </a:xfrm>
          <a:custGeom>
            <a:rect b="b" l="l" r="r" t="t"/>
            <a:pathLst>
              <a:path extrusionOk="0" h="6382" w="11669">
                <a:moveTo>
                  <a:pt x="4763" y="0"/>
                </a:moveTo>
                <a:cubicBezTo>
                  <a:pt x="4167" y="0"/>
                  <a:pt x="3596" y="191"/>
                  <a:pt x="3120" y="548"/>
                </a:cubicBezTo>
                <a:cubicBezTo>
                  <a:pt x="2679" y="881"/>
                  <a:pt x="2358" y="1322"/>
                  <a:pt x="2179" y="1834"/>
                </a:cubicBezTo>
                <a:cubicBezTo>
                  <a:pt x="977" y="1893"/>
                  <a:pt x="0" y="2881"/>
                  <a:pt x="0" y="4108"/>
                </a:cubicBezTo>
                <a:cubicBezTo>
                  <a:pt x="0" y="5358"/>
                  <a:pt x="1036" y="6382"/>
                  <a:pt x="2286" y="6382"/>
                </a:cubicBezTo>
                <a:lnTo>
                  <a:pt x="3096" y="6382"/>
                </a:lnTo>
                <a:cubicBezTo>
                  <a:pt x="3191" y="6382"/>
                  <a:pt x="3274" y="6310"/>
                  <a:pt x="3274" y="6203"/>
                </a:cubicBezTo>
                <a:cubicBezTo>
                  <a:pt x="3274" y="6120"/>
                  <a:pt x="3203" y="6025"/>
                  <a:pt x="3096" y="6025"/>
                </a:cubicBezTo>
                <a:lnTo>
                  <a:pt x="2286" y="6025"/>
                </a:lnTo>
                <a:cubicBezTo>
                  <a:pt x="1215" y="6025"/>
                  <a:pt x="346" y="5167"/>
                  <a:pt x="346" y="4096"/>
                </a:cubicBezTo>
                <a:cubicBezTo>
                  <a:pt x="346" y="3024"/>
                  <a:pt x="1215" y="2155"/>
                  <a:pt x="2286" y="2155"/>
                </a:cubicBezTo>
                <a:lnTo>
                  <a:pt x="2298" y="2155"/>
                </a:lnTo>
                <a:cubicBezTo>
                  <a:pt x="2370" y="2155"/>
                  <a:pt x="2441" y="2107"/>
                  <a:pt x="2465" y="2036"/>
                </a:cubicBezTo>
                <a:cubicBezTo>
                  <a:pt x="2608" y="1548"/>
                  <a:pt x="2905" y="1119"/>
                  <a:pt x="3310" y="822"/>
                </a:cubicBezTo>
                <a:cubicBezTo>
                  <a:pt x="3727" y="500"/>
                  <a:pt x="4227" y="321"/>
                  <a:pt x="4751" y="321"/>
                </a:cubicBezTo>
                <a:cubicBezTo>
                  <a:pt x="5584" y="321"/>
                  <a:pt x="6346" y="738"/>
                  <a:pt x="6775" y="1453"/>
                </a:cubicBezTo>
                <a:cubicBezTo>
                  <a:pt x="6811" y="1516"/>
                  <a:pt x="6861" y="1545"/>
                  <a:pt x="6914" y="1545"/>
                </a:cubicBezTo>
                <a:cubicBezTo>
                  <a:pt x="6931" y="1545"/>
                  <a:pt x="6948" y="1542"/>
                  <a:pt x="6965" y="1536"/>
                </a:cubicBezTo>
                <a:cubicBezTo>
                  <a:pt x="7168" y="1476"/>
                  <a:pt x="7370" y="1429"/>
                  <a:pt x="7585" y="1429"/>
                </a:cubicBezTo>
                <a:cubicBezTo>
                  <a:pt x="8430" y="1429"/>
                  <a:pt x="9168" y="1976"/>
                  <a:pt x="9430" y="2786"/>
                </a:cubicBezTo>
                <a:cubicBezTo>
                  <a:pt x="9452" y="2851"/>
                  <a:pt x="9513" y="2907"/>
                  <a:pt x="9587" y="2907"/>
                </a:cubicBezTo>
                <a:cubicBezTo>
                  <a:pt x="9594" y="2907"/>
                  <a:pt x="9601" y="2906"/>
                  <a:pt x="9609" y="2905"/>
                </a:cubicBezTo>
                <a:cubicBezTo>
                  <a:pt x="9668" y="2905"/>
                  <a:pt x="9728" y="2881"/>
                  <a:pt x="9763" y="2881"/>
                </a:cubicBezTo>
                <a:cubicBezTo>
                  <a:pt x="10633" y="2881"/>
                  <a:pt x="11335" y="3584"/>
                  <a:pt x="11335" y="4453"/>
                </a:cubicBezTo>
                <a:cubicBezTo>
                  <a:pt x="11335" y="5310"/>
                  <a:pt x="10633" y="6013"/>
                  <a:pt x="9763" y="6013"/>
                </a:cubicBezTo>
                <a:lnTo>
                  <a:pt x="8573" y="6013"/>
                </a:lnTo>
                <a:cubicBezTo>
                  <a:pt x="8489" y="6013"/>
                  <a:pt x="8394" y="6084"/>
                  <a:pt x="8394" y="6191"/>
                </a:cubicBezTo>
                <a:cubicBezTo>
                  <a:pt x="8394" y="6298"/>
                  <a:pt x="8478" y="6370"/>
                  <a:pt x="8573" y="6370"/>
                </a:cubicBezTo>
                <a:lnTo>
                  <a:pt x="9763" y="6370"/>
                </a:lnTo>
                <a:cubicBezTo>
                  <a:pt x="10823" y="6370"/>
                  <a:pt x="11668" y="5501"/>
                  <a:pt x="11668" y="4465"/>
                </a:cubicBezTo>
                <a:cubicBezTo>
                  <a:pt x="11668" y="3417"/>
                  <a:pt x="10859" y="2560"/>
                  <a:pt x="9811" y="2560"/>
                </a:cubicBezTo>
                <a:lnTo>
                  <a:pt x="9740" y="2560"/>
                </a:lnTo>
                <a:cubicBezTo>
                  <a:pt x="9585" y="2155"/>
                  <a:pt x="9323" y="1798"/>
                  <a:pt x="8966" y="1548"/>
                </a:cubicBezTo>
                <a:cubicBezTo>
                  <a:pt x="8561" y="1250"/>
                  <a:pt x="8097" y="1095"/>
                  <a:pt x="7608" y="1095"/>
                </a:cubicBezTo>
                <a:cubicBezTo>
                  <a:pt x="7418" y="1095"/>
                  <a:pt x="7204" y="1131"/>
                  <a:pt x="7013" y="1179"/>
                </a:cubicBezTo>
                <a:cubicBezTo>
                  <a:pt x="6513" y="429"/>
                  <a:pt x="5680" y="0"/>
                  <a:pt x="47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8" name="Google Shape;628;p57"/>
          <p:cNvGrpSpPr/>
          <p:nvPr/>
        </p:nvGrpSpPr>
        <p:grpSpPr>
          <a:xfrm>
            <a:off x="3131872" y="585441"/>
            <a:ext cx="238353" cy="230729"/>
            <a:chOff x="4815575" y="1416800"/>
            <a:chExt cx="73750" cy="71400"/>
          </a:xfrm>
        </p:grpSpPr>
        <p:sp>
          <p:nvSpPr>
            <p:cNvPr id="629" name="Google Shape;629;p57"/>
            <p:cNvSpPr/>
            <p:nvPr/>
          </p:nvSpPr>
          <p:spPr>
            <a:xfrm>
              <a:off x="4815575" y="1416800"/>
              <a:ext cx="43100" cy="52150"/>
            </a:xfrm>
            <a:custGeom>
              <a:rect b="b" l="l" r="r" t="t"/>
              <a:pathLst>
                <a:path extrusionOk="0" h="2086" w="1724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57"/>
            <p:cNvSpPr/>
            <p:nvPr/>
          </p:nvSpPr>
          <p:spPr>
            <a:xfrm>
              <a:off x="4861725" y="1421125"/>
              <a:ext cx="27600" cy="51250"/>
            </a:xfrm>
            <a:custGeom>
              <a:rect b="b" l="l" r="r" t="t"/>
              <a:pathLst>
                <a:path extrusionOk="0" h="2050" w="1104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7"/>
            <p:cNvSpPr/>
            <p:nvPr/>
          </p:nvSpPr>
          <p:spPr>
            <a:xfrm>
              <a:off x="4829450" y="1467825"/>
              <a:ext cx="49250" cy="20375"/>
            </a:xfrm>
            <a:custGeom>
              <a:rect b="b" l="l" r="r" t="t"/>
              <a:pathLst>
                <a:path extrusionOk="0" h="815" w="197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3F7E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2" name="Google Shape;632;p57"/>
          <p:cNvSpPr txBox="1"/>
          <p:nvPr/>
        </p:nvSpPr>
        <p:spPr>
          <a:xfrm>
            <a:off x="2565500" y="746838"/>
            <a:ext cx="142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Cloud Connector</a:t>
            </a:r>
            <a:endParaRPr/>
          </a:p>
        </p:txBody>
      </p:sp>
      <p:sp>
        <p:nvSpPr>
          <p:cNvPr id="633" name="Google Shape;633;p57"/>
          <p:cNvSpPr txBox="1"/>
          <p:nvPr/>
        </p:nvSpPr>
        <p:spPr>
          <a:xfrm>
            <a:off x="2941263" y="1047400"/>
            <a:ext cx="618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sz="1500">
              <a:solidFill>
                <a:schemeClr val="accent1"/>
              </a:solidFill>
            </a:endParaRPr>
          </a:p>
        </p:txBody>
      </p:sp>
      <p:sp>
        <p:nvSpPr>
          <p:cNvPr id="634" name="Google Shape;634;p57"/>
          <p:cNvSpPr txBox="1"/>
          <p:nvPr>
            <p:ph idx="4294967295" type="subTitle"/>
          </p:nvPr>
        </p:nvSpPr>
        <p:spPr>
          <a:xfrm flipH="1">
            <a:off x="236468" y="1441875"/>
            <a:ext cx="2058600" cy="3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+"/>
            </a:pPr>
            <a:r>
              <a:rPr lang="en" sz="1100"/>
              <a:t>Endpoint logs from Blumira Agent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/>
          <p:nvPr>
            <p:ph idx="9" type="ctrTitle"/>
          </p:nvPr>
        </p:nvSpPr>
        <p:spPr>
          <a:xfrm>
            <a:off x="723600" y="340212"/>
            <a:ext cx="76968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Agenda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6" name="Google Shape;216;p40"/>
          <p:cNvSpPr txBox="1"/>
          <p:nvPr>
            <p:ph idx="1" type="subTitle"/>
          </p:nvPr>
        </p:nvSpPr>
        <p:spPr>
          <a:xfrm>
            <a:off x="1053473" y="214291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brief overview of security market trends.</a:t>
            </a:r>
            <a:endParaRPr/>
          </a:p>
        </p:txBody>
      </p:sp>
      <p:sp>
        <p:nvSpPr>
          <p:cNvPr id="217" name="Google Shape;217;p40"/>
          <p:cNvSpPr txBox="1"/>
          <p:nvPr>
            <p:ph idx="4" type="subTitle"/>
          </p:nvPr>
        </p:nvSpPr>
        <p:spPr>
          <a:xfrm>
            <a:off x="3598487" y="2142900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Blumira solves customer challenges.</a:t>
            </a:r>
            <a:endParaRPr/>
          </a:p>
        </p:txBody>
      </p:sp>
      <p:sp>
        <p:nvSpPr>
          <p:cNvPr id="218" name="Google Shape;218;p40"/>
          <p:cNvSpPr txBox="1"/>
          <p:nvPr>
            <p:ph idx="7" type="subTitle"/>
          </p:nvPr>
        </p:nvSpPr>
        <p:spPr>
          <a:xfrm>
            <a:off x="6184025" y="214291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Easy, effective and efficient detection and response.</a:t>
            </a:r>
            <a:endParaRPr/>
          </a:p>
        </p:txBody>
      </p:sp>
      <p:sp>
        <p:nvSpPr>
          <p:cNvPr id="219" name="Google Shape;219;p40"/>
          <p:cNvSpPr txBox="1"/>
          <p:nvPr>
            <p:ph type="ctrTitle"/>
          </p:nvPr>
        </p:nvSpPr>
        <p:spPr>
          <a:xfrm>
            <a:off x="1053475" y="1962594"/>
            <a:ext cx="2251800" cy="3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XDR?</a:t>
            </a:r>
            <a:endParaRPr/>
          </a:p>
        </p:txBody>
      </p:sp>
      <p:sp>
        <p:nvSpPr>
          <p:cNvPr id="220" name="Google Shape;220;p40"/>
          <p:cNvSpPr txBox="1"/>
          <p:nvPr>
            <p:ph idx="2" type="title"/>
          </p:nvPr>
        </p:nvSpPr>
        <p:spPr>
          <a:xfrm>
            <a:off x="1053473" y="128639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01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21" name="Google Shape;221;p40"/>
          <p:cNvSpPr txBox="1"/>
          <p:nvPr>
            <p:ph idx="3" type="ctrTitle"/>
          </p:nvPr>
        </p:nvSpPr>
        <p:spPr>
          <a:xfrm>
            <a:off x="3598488" y="1962894"/>
            <a:ext cx="2251800" cy="3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Blumira XDR Value</a:t>
            </a:r>
            <a:endParaRPr/>
          </a:p>
        </p:txBody>
      </p:sp>
      <p:sp>
        <p:nvSpPr>
          <p:cNvPr id="222" name="Google Shape;222;p40"/>
          <p:cNvSpPr txBox="1"/>
          <p:nvPr>
            <p:ph idx="5" type="title"/>
          </p:nvPr>
        </p:nvSpPr>
        <p:spPr>
          <a:xfrm>
            <a:off x="3598499" y="128669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23" name="Google Shape;223;p40"/>
          <p:cNvSpPr txBox="1"/>
          <p:nvPr>
            <p:ph idx="6" type="ctrTitle"/>
          </p:nvPr>
        </p:nvSpPr>
        <p:spPr>
          <a:xfrm>
            <a:off x="6184025" y="1962750"/>
            <a:ext cx="1781100" cy="3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Blumira Works</a:t>
            </a:r>
            <a:endParaRPr/>
          </a:p>
        </p:txBody>
      </p:sp>
      <p:sp>
        <p:nvSpPr>
          <p:cNvPr id="224" name="Google Shape;224;p40"/>
          <p:cNvSpPr txBox="1"/>
          <p:nvPr>
            <p:ph idx="8" type="title"/>
          </p:nvPr>
        </p:nvSpPr>
        <p:spPr>
          <a:xfrm>
            <a:off x="6184025" y="1286698"/>
            <a:ext cx="175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 b="36040" l="0" r="0" t="27373"/>
          <a:stretch/>
        </p:blipFill>
        <p:spPr>
          <a:xfrm>
            <a:off x="0" y="2912099"/>
            <a:ext cx="9144030" cy="223139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0"/>
          <p:cNvSpPr/>
          <p:nvPr/>
        </p:nvSpPr>
        <p:spPr>
          <a:xfrm>
            <a:off x="0" y="2912100"/>
            <a:ext cx="9144000" cy="2271300"/>
          </a:xfrm>
          <a:prstGeom prst="rect">
            <a:avLst/>
          </a:prstGeom>
          <a:solidFill>
            <a:srgbClr val="3F7EF8">
              <a:alpha val="83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8"/>
          <p:cNvSpPr txBox="1"/>
          <p:nvPr>
            <p:ph type="ctrTitle"/>
          </p:nvPr>
        </p:nvSpPr>
        <p:spPr>
          <a:xfrm>
            <a:off x="604675" y="341600"/>
            <a:ext cx="7947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Open XDR Integrates With Any Service</a:t>
            </a:r>
            <a:endParaRPr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640" name="Google Shape;640;p58"/>
          <p:cNvSpPr txBox="1"/>
          <p:nvPr/>
        </p:nvSpPr>
        <p:spPr>
          <a:xfrm>
            <a:off x="604675" y="4758975"/>
            <a:ext cx="508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Open Sans"/>
                <a:ea typeface="Open Sans"/>
                <a:cs typeface="Open Sans"/>
                <a:sym typeface="Open Sans"/>
              </a:rPr>
              <a:t>See complete list of integrations at </a:t>
            </a:r>
            <a:r>
              <a:rPr i="1" lang="en" sz="11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blumira.com/integrations</a:t>
            </a:r>
            <a:endParaRPr i="1" sz="1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641" name="Google Shape;641;p58"/>
          <p:cNvGraphicFramePr/>
          <p:nvPr/>
        </p:nvGraphicFramePr>
        <p:xfrm>
          <a:off x="699675" y="1071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{749E465E-9800-40C4-B733-8A650A770BE4}</a:tableStyleId>
              </a:tblPr>
              <a:tblGrid>
                <a:gridCol w="1337400"/>
                <a:gridCol w="6495400"/>
              </a:tblGrid>
              <a:tr h="63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Cloud Infrastructure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F7E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3F7E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Endpoint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Productivity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2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Host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8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Firewall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4F6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42" name="Google Shape;64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588" y="4053500"/>
            <a:ext cx="583296" cy="30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8"/>
          <p:cNvPicPr preferRelativeResize="0"/>
          <p:nvPr/>
        </p:nvPicPr>
        <p:blipFill rotWithShape="1">
          <a:blip r:embed="rId5">
            <a:alphaModFix/>
          </a:blip>
          <a:srcRect b="30575" l="3668" r="3687" t="30925"/>
          <a:stretch/>
        </p:blipFill>
        <p:spPr>
          <a:xfrm>
            <a:off x="2301675" y="4187950"/>
            <a:ext cx="743375" cy="3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8"/>
          <p:cNvPicPr preferRelativeResize="0"/>
          <p:nvPr/>
        </p:nvPicPr>
        <p:blipFill rotWithShape="1">
          <a:blip r:embed="rId6">
            <a:alphaModFix/>
          </a:blip>
          <a:srcRect b="25780" l="10549" r="10367" t="26397"/>
          <a:stretch/>
        </p:blipFill>
        <p:spPr>
          <a:xfrm>
            <a:off x="5252744" y="4067100"/>
            <a:ext cx="1031234" cy="3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61030" y="4104175"/>
            <a:ext cx="821939" cy="2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58"/>
          <p:cNvPicPr preferRelativeResize="0"/>
          <p:nvPr/>
        </p:nvPicPr>
        <p:blipFill rotWithShape="1">
          <a:blip r:embed="rId8">
            <a:alphaModFix/>
          </a:blip>
          <a:srcRect b="901" l="0" r="901" t="0"/>
          <a:stretch/>
        </p:blipFill>
        <p:spPr>
          <a:xfrm>
            <a:off x="6460551" y="4088408"/>
            <a:ext cx="821950" cy="21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8"/>
          <p:cNvPicPr preferRelativeResize="0"/>
          <p:nvPr/>
        </p:nvPicPr>
        <p:blipFill rotWithShape="1">
          <a:blip r:embed="rId9">
            <a:alphaModFix/>
          </a:blip>
          <a:srcRect b="27216" l="-11892" r="-12501" t="24782"/>
          <a:stretch/>
        </p:blipFill>
        <p:spPr>
          <a:xfrm>
            <a:off x="6914175" y="1913900"/>
            <a:ext cx="821925" cy="3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95863" y="1950132"/>
            <a:ext cx="821949" cy="9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73400" y="1957475"/>
            <a:ext cx="788375" cy="28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51238" y="1952848"/>
            <a:ext cx="1057198" cy="2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61436" y="1921974"/>
            <a:ext cx="899751" cy="3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8"/>
          <p:cNvPicPr preferRelativeResize="0"/>
          <p:nvPr/>
        </p:nvPicPr>
        <p:blipFill rotWithShape="1">
          <a:blip r:embed="rId14">
            <a:alphaModFix/>
          </a:blip>
          <a:srcRect b="25928" l="0" r="0" t="25923"/>
          <a:stretch/>
        </p:blipFill>
        <p:spPr>
          <a:xfrm>
            <a:off x="7765663" y="2118656"/>
            <a:ext cx="825975" cy="29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58"/>
          <p:cNvPicPr preferRelativeResize="0"/>
          <p:nvPr/>
        </p:nvPicPr>
        <p:blipFill rotWithShape="1">
          <a:blip r:embed="rId8">
            <a:alphaModFix/>
          </a:blip>
          <a:srcRect b="901" l="0" r="901" t="0"/>
          <a:stretch/>
        </p:blipFill>
        <p:spPr>
          <a:xfrm>
            <a:off x="3941201" y="1963783"/>
            <a:ext cx="821950" cy="21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07437" y="1283478"/>
            <a:ext cx="931883" cy="30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33045" y="1297367"/>
            <a:ext cx="668833" cy="29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24950" y="2690275"/>
            <a:ext cx="743375" cy="18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8"/>
          <p:cNvPicPr preferRelativeResize="0"/>
          <p:nvPr/>
        </p:nvPicPr>
        <p:blipFill rotWithShape="1">
          <a:blip r:embed="rId18">
            <a:alphaModFix/>
          </a:blip>
          <a:srcRect b="20369" l="5405" r="3891" t="22395"/>
          <a:stretch/>
        </p:blipFill>
        <p:spPr>
          <a:xfrm>
            <a:off x="4287437" y="2657258"/>
            <a:ext cx="1178301" cy="2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8"/>
          <p:cNvPicPr preferRelativeResize="0"/>
          <p:nvPr/>
        </p:nvPicPr>
        <p:blipFill rotWithShape="1">
          <a:blip r:embed="rId19">
            <a:alphaModFix/>
          </a:blip>
          <a:srcRect b="16853" l="10837" r="8589" t="7975"/>
          <a:stretch/>
        </p:blipFill>
        <p:spPr>
          <a:xfrm>
            <a:off x="5778605" y="2415325"/>
            <a:ext cx="611615" cy="5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74824" y="3209115"/>
            <a:ext cx="549150" cy="53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365088" y="3345072"/>
            <a:ext cx="1112550" cy="23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58"/>
          <p:cNvPicPr preferRelativeResize="0"/>
          <p:nvPr/>
        </p:nvPicPr>
        <p:blipFill rotWithShape="1">
          <a:blip r:embed="rId22">
            <a:alphaModFix/>
          </a:blip>
          <a:srcRect b="19625" l="6782" r="8009" t="18309"/>
          <a:stretch/>
        </p:blipFill>
        <p:spPr>
          <a:xfrm>
            <a:off x="2269500" y="3309336"/>
            <a:ext cx="821925" cy="30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656124" y="3145075"/>
            <a:ext cx="611624" cy="61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5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250058" y="1209650"/>
            <a:ext cx="788366" cy="45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5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302399" y="1232630"/>
            <a:ext cx="927844" cy="31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5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390225" y="1232625"/>
            <a:ext cx="583275" cy="34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091300" y="2680848"/>
            <a:ext cx="1178325" cy="19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8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7765675" y="1817227"/>
            <a:ext cx="743376" cy="20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8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600862" y="3747362"/>
            <a:ext cx="611625" cy="6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8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7391050" y="4195023"/>
            <a:ext cx="1031250" cy="2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8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2157600" y="3967950"/>
            <a:ext cx="931901" cy="17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8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936800" y="2134712"/>
            <a:ext cx="1057172" cy="17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9"/>
          <p:cNvSpPr txBox="1"/>
          <p:nvPr>
            <p:ph type="ctrTitle"/>
          </p:nvPr>
        </p:nvSpPr>
        <p:spPr>
          <a:xfrm>
            <a:off x="604675" y="341600"/>
            <a:ext cx="7832700" cy="5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XDR Integrates With Any Service</a:t>
            </a:r>
            <a:endParaRPr/>
          </a:p>
        </p:txBody>
      </p:sp>
      <p:graphicFrame>
        <p:nvGraphicFramePr>
          <p:cNvPr id="677" name="Google Shape;677;p59"/>
          <p:cNvGraphicFramePr/>
          <p:nvPr/>
        </p:nvGraphicFramePr>
        <p:xfrm>
          <a:off x="699675" y="1071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{749E465E-9800-40C4-B733-8A650A770BE4}</a:tableStyleId>
              </a:tblPr>
              <a:tblGrid>
                <a:gridCol w="1337400"/>
                <a:gridCol w="6495400"/>
              </a:tblGrid>
              <a:tr h="63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Additional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42424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Integrations</a:t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5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2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8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42424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78" name="Google Shape;678;p59"/>
          <p:cNvSpPr txBox="1"/>
          <p:nvPr/>
        </p:nvSpPr>
        <p:spPr>
          <a:xfrm>
            <a:off x="613775" y="4690950"/>
            <a:ext cx="508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pen Sans"/>
                <a:ea typeface="Open Sans"/>
                <a:cs typeface="Open Sans"/>
                <a:sym typeface="Open Sans"/>
              </a:rPr>
              <a:t>See complete list of integrations at </a:t>
            </a:r>
            <a:r>
              <a:rPr i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blumira.com/docs</a:t>
            </a:r>
            <a:endParaRPr i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9" name="Google Shape;67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2150" y="1200378"/>
            <a:ext cx="1607015" cy="38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4012" y="1167975"/>
            <a:ext cx="1065147" cy="4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5526" y="1703777"/>
            <a:ext cx="729174" cy="5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3068" y="1702313"/>
            <a:ext cx="1707300" cy="57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24675" y="1821374"/>
            <a:ext cx="143686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13995" y="1192330"/>
            <a:ext cx="1367478" cy="38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86325" y="2508450"/>
            <a:ext cx="2090301" cy="3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55625" y="3259384"/>
            <a:ext cx="1131625" cy="44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32851" y="3324167"/>
            <a:ext cx="2152422" cy="3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30875" y="3130750"/>
            <a:ext cx="845033" cy="6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29251" y="2655912"/>
            <a:ext cx="1303596" cy="2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8839199" cy="4255911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0"/>
          <p:cNvSpPr txBox="1"/>
          <p:nvPr>
            <p:ph idx="4294967295" type="ctrTitle"/>
          </p:nvPr>
        </p:nvSpPr>
        <p:spPr>
          <a:xfrm>
            <a:off x="7719900" y="1606300"/>
            <a:ext cx="1320600" cy="4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Response Playbooks</a:t>
            </a:r>
            <a:endParaRPr sz="1200"/>
          </a:p>
        </p:txBody>
      </p:sp>
      <p:sp>
        <p:nvSpPr>
          <p:cNvPr id="696" name="Google Shape;696;p60"/>
          <p:cNvSpPr/>
          <p:nvPr/>
        </p:nvSpPr>
        <p:spPr>
          <a:xfrm rot="5400000">
            <a:off x="7592325" y="1786950"/>
            <a:ext cx="95100" cy="102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7" name="Google Shape;697;p60"/>
          <p:cNvCxnSpPr>
            <a:stCxn id="696" idx="3"/>
          </p:cNvCxnSpPr>
          <p:nvPr/>
        </p:nvCxnSpPr>
        <p:spPr>
          <a:xfrm rot="10800000">
            <a:off x="5483475" y="1837950"/>
            <a:ext cx="21054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8" name="Google Shape;698;p60"/>
          <p:cNvSpPr/>
          <p:nvPr/>
        </p:nvSpPr>
        <p:spPr>
          <a:xfrm flipH="1" rot="-5400000">
            <a:off x="1631375" y="1370875"/>
            <a:ext cx="95100" cy="936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0"/>
          <p:cNvSpPr txBox="1"/>
          <p:nvPr>
            <p:ph idx="4294967295" type="ctrTitle"/>
          </p:nvPr>
        </p:nvSpPr>
        <p:spPr>
          <a:xfrm>
            <a:off x="252725" y="1247750"/>
            <a:ext cx="1925400" cy="3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Security Finding</a:t>
            </a:r>
            <a:endParaRPr sz="1200"/>
          </a:p>
        </p:txBody>
      </p:sp>
      <p:cxnSp>
        <p:nvCxnSpPr>
          <p:cNvPr id="700" name="Google Shape;700;p60"/>
          <p:cNvCxnSpPr/>
          <p:nvPr/>
        </p:nvCxnSpPr>
        <p:spPr>
          <a:xfrm>
            <a:off x="1725748" y="1417753"/>
            <a:ext cx="12270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1" name="Google Shape;701;p60"/>
          <p:cNvSpPr/>
          <p:nvPr/>
        </p:nvSpPr>
        <p:spPr>
          <a:xfrm flipH="1" rot="-5400000">
            <a:off x="1636775" y="1903000"/>
            <a:ext cx="95100" cy="1044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2" name="Google Shape;702;p60"/>
          <p:cNvCxnSpPr/>
          <p:nvPr/>
        </p:nvCxnSpPr>
        <p:spPr>
          <a:xfrm>
            <a:off x="1736553" y="1955278"/>
            <a:ext cx="13686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3" name="Google Shape;703;p60"/>
          <p:cNvSpPr txBox="1"/>
          <p:nvPr>
            <p:ph idx="4294967295" type="ctrTitle"/>
          </p:nvPr>
        </p:nvSpPr>
        <p:spPr>
          <a:xfrm>
            <a:off x="547023" y="1732875"/>
            <a:ext cx="1161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Threat Level</a:t>
            </a:r>
            <a:endParaRPr sz="1200"/>
          </a:p>
        </p:txBody>
      </p:sp>
      <p:sp>
        <p:nvSpPr>
          <p:cNvPr id="704" name="Google Shape;704;p60"/>
          <p:cNvSpPr/>
          <p:nvPr/>
        </p:nvSpPr>
        <p:spPr>
          <a:xfrm flipH="1" rot="-5400000">
            <a:off x="1708775" y="2492350"/>
            <a:ext cx="95100" cy="96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0"/>
          <p:cNvSpPr txBox="1"/>
          <p:nvPr>
            <p:ph idx="4294967295" type="ctrTitle"/>
          </p:nvPr>
        </p:nvSpPr>
        <p:spPr>
          <a:xfrm>
            <a:off x="156200" y="2312875"/>
            <a:ext cx="1587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Assign Responder</a:t>
            </a:r>
            <a:endParaRPr sz="1200"/>
          </a:p>
        </p:txBody>
      </p:sp>
      <p:cxnSp>
        <p:nvCxnSpPr>
          <p:cNvPr id="706" name="Google Shape;706;p60"/>
          <p:cNvCxnSpPr/>
          <p:nvPr/>
        </p:nvCxnSpPr>
        <p:spPr>
          <a:xfrm>
            <a:off x="1804433" y="2540428"/>
            <a:ext cx="12597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7" name="Google Shape;707;p60"/>
          <p:cNvSpPr/>
          <p:nvPr/>
        </p:nvSpPr>
        <p:spPr>
          <a:xfrm flipH="1" rot="-5400000">
            <a:off x="1636325" y="2999150"/>
            <a:ext cx="95100" cy="1035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60"/>
          <p:cNvSpPr txBox="1"/>
          <p:nvPr>
            <p:ph idx="4294967295" type="ctrTitle"/>
          </p:nvPr>
        </p:nvSpPr>
        <p:spPr>
          <a:xfrm>
            <a:off x="278025" y="2823425"/>
            <a:ext cx="14079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Threat Analysis</a:t>
            </a:r>
            <a:endParaRPr sz="1200"/>
          </a:p>
        </p:txBody>
      </p:sp>
      <p:cxnSp>
        <p:nvCxnSpPr>
          <p:cNvPr id="709" name="Google Shape;709;p60"/>
          <p:cNvCxnSpPr/>
          <p:nvPr/>
        </p:nvCxnSpPr>
        <p:spPr>
          <a:xfrm>
            <a:off x="1735391" y="3050978"/>
            <a:ext cx="13533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0" name="Google Shape;710;p60"/>
          <p:cNvSpPr txBox="1"/>
          <p:nvPr>
            <p:ph idx="4294967295" type="ctrTitle"/>
          </p:nvPr>
        </p:nvSpPr>
        <p:spPr>
          <a:xfrm>
            <a:off x="7584250" y="3173475"/>
            <a:ext cx="1320600" cy="4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Ask an Expert</a:t>
            </a:r>
            <a:endParaRPr sz="1200"/>
          </a:p>
        </p:txBody>
      </p:sp>
      <p:sp>
        <p:nvSpPr>
          <p:cNvPr id="711" name="Google Shape;711;p60"/>
          <p:cNvSpPr/>
          <p:nvPr/>
        </p:nvSpPr>
        <p:spPr>
          <a:xfrm rot="5400000">
            <a:off x="7456675" y="3354125"/>
            <a:ext cx="95100" cy="1020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2" name="Google Shape;712;p60"/>
          <p:cNvCxnSpPr>
            <a:stCxn id="711" idx="3"/>
          </p:cNvCxnSpPr>
          <p:nvPr/>
        </p:nvCxnSpPr>
        <p:spPr>
          <a:xfrm rot="10800000">
            <a:off x="5347825" y="3405125"/>
            <a:ext cx="21054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3" name="Google Shape;713;p60"/>
          <p:cNvSpPr txBox="1"/>
          <p:nvPr>
            <p:ph type="ctrTitle"/>
          </p:nvPr>
        </p:nvSpPr>
        <p:spPr>
          <a:xfrm>
            <a:off x="252725" y="4288800"/>
            <a:ext cx="56067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Example Finding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1"/>
          <p:cNvSpPr txBox="1"/>
          <p:nvPr>
            <p:ph type="ctrTitle"/>
          </p:nvPr>
        </p:nvSpPr>
        <p:spPr>
          <a:xfrm>
            <a:off x="604675" y="341600"/>
            <a:ext cx="7947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See Blumira’s XDR Platform in Action</a:t>
            </a:r>
            <a:endParaRPr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719" name="Google Shape;719;p61"/>
          <p:cNvSpPr txBox="1"/>
          <p:nvPr/>
        </p:nvSpPr>
        <p:spPr>
          <a:xfrm>
            <a:off x="594475" y="852875"/>
            <a:ext cx="710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Automated extended threat detection &amp; response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0" name="Google Shape;7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350" y="1358575"/>
            <a:ext cx="5708750" cy="35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61"/>
          <p:cNvSpPr txBox="1"/>
          <p:nvPr/>
        </p:nvSpPr>
        <p:spPr>
          <a:xfrm>
            <a:off x="6458450" y="1694850"/>
            <a:ext cx="2466900" cy="22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Prioritized findings give you a full analysis of the threat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Workflows for every finding tell you how to respond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Correlated data sent with findings to help with investigation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2"/>
          <p:cNvSpPr txBox="1"/>
          <p:nvPr>
            <p:ph type="ctrTitle"/>
          </p:nvPr>
        </p:nvSpPr>
        <p:spPr>
          <a:xfrm>
            <a:off x="604675" y="341600"/>
            <a:ext cx="7947300" cy="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See Blumira’s XDR Platform in Action</a:t>
            </a:r>
            <a:endParaRPr b="1">
              <a:solidFill>
                <a:schemeClr val="dk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727" name="Google Shape;727;p62"/>
          <p:cNvSpPr txBox="1"/>
          <p:nvPr/>
        </p:nvSpPr>
        <p:spPr>
          <a:xfrm>
            <a:off x="594475" y="852875"/>
            <a:ext cx="7105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Easy-to-Use Security Reports With Click-Through Dashboards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8" name="Google Shape;728;p62"/>
          <p:cNvSpPr txBox="1"/>
          <p:nvPr/>
        </p:nvSpPr>
        <p:spPr>
          <a:xfrm>
            <a:off x="6458450" y="1694850"/>
            <a:ext cx="24669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Scheduled security reporting is included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Drill down into account lockouts, failed user logins and more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Click-through dashboards provide customizable search through your data, filtered by data source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9" name="Google Shape;7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75" y="1358575"/>
            <a:ext cx="5754280" cy="35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F7EF8">
              <a:alpha val="83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63"/>
          <p:cNvSpPr txBox="1"/>
          <p:nvPr>
            <p:ph type="ctrTitle"/>
          </p:nvPr>
        </p:nvSpPr>
        <p:spPr>
          <a:xfrm>
            <a:off x="624425" y="637525"/>
            <a:ext cx="5481900" cy="117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Try Blumira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36" name="Google Shape;73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4700016"/>
            <a:ext cx="859536" cy="191008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3"/>
          <p:cNvSpPr txBox="1"/>
          <p:nvPr/>
        </p:nvSpPr>
        <p:spPr>
          <a:xfrm>
            <a:off x="624425" y="1950750"/>
            <a:ext cx="45438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Sign up for Blumira’s Free SIEM</a:t>
            </a:r>
            <a:endParaRPr b="1"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Unlimited users and data, no credit card or special licensing required.</a:t>
            </a:r>
            <a:endParaRPr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Contact us for an XDR trial</a:t>
            </a:r>
            <a:endParaRPr b="1"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Try out the XDR platform today!</a:t>
            </a:r>
            <a:endParaRPr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Visit </a:t>
            </a:r>
            <a:r>
              <a:rPr b="1" i="1" lang="en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blumira.com/free</a:t>
            </a:r>
            <a:r>
              <a:rPr b="1" i="1" lang="en" sz="18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 start.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8" name="Google Shape;738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575" y="2680050"/>
            <a:ext cx="1497350" cy="19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3850" y="446675"/>
            <a:ext cx="1632850" cy="21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7201" y="1807825"/>
            <a:ext cx="1450451" cy="18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1"/>
          <p:cNvPicPr preferRelativeResize="0"/>
          <p:nvPr/>
        </p:nvPicPr>
        <p:blipFill rotWithShape="1">
          <a:blip r:embed="rId3">
            <a:alphaModFix/>
          </a:blip>
          <a:srcRect b="0" l="6838" r="20954" t="0"/>
          <a:stretch/>
        </p:blipFill>
        <p:spPr>
          <a:xfrm>
            <a:off x="3677000" y="0"/>
            <a:ext cx="5572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1"/>
          <p:cNvSpPr txBox="1"/>
          <p:nvPr>
            <p:ph type="ctrTitle"/>
          </p:nvPr>
        </p:nvSpPr>
        <p:spPr>
          <a:xfrm>
            <a:off x="604675" y="1474850"/>
            <a:ext cx="2967300" cy="17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What is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XDR?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3" name="Google Shape;233;p41"/>
          <p:cNvSpPr txBox="1"/>
          <p:nvPr>
            <p:ph idx="2" type="title"/>
          </p:nvPr>
        </p:nvSpPr>
        <p:spPr>
          <a:xfrm>
            <a:off x="599115" y="485082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4" name="Google Shape;234;p41"/>
          <p:cNvSpPr/>
          <p:nvPr/>
        </p:nvSpPr>
        <p:spPr>
          <a:xfrm>
            <a:off x="3676988" y="0"/>
            <a:ext cx="5572200" cy="5143500"/>
          </a:xfrm>
          <a:prstGeom prst="rect">
            <a:avLst/>
          </a:prstGeom>
          <a:solidFill>
            <a:srgbClr val="4285F4">
              <a:alpha val="8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4700016"/>
            <a:ext cx="859536" cy="19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/>
        </p:nvSpPr>
        <p:spPr>
          <a:xfrm>
            <a:off x="607525" y="934950"/>
            <a:ext cx="3821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XDR = eXtended Detection &amp; Response </a:t>
            </a:r>
            <a:endParaRPr b="1" sz="25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41" name="Google Shape;241;p42"/>
          <p:cNvSpPr txBox="1"/>
          <p:nvPr/>
        </p:nvSpPr>
        <p:spPr>
          <a:xfrm>
            <a:off x="607525" y="349500"/>
            <a:ext cx="168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WHAT IS XDR?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42" name="Google Shape;242;p42"/>
          <p:cNvSpPr txBox="1"/>
          <p:nvPr/>
        </p:nvSpPr>
        <p:spPr>
          <a:xfrm>
            <a:off x="597575" y="1980750"/>
            <a:ext cx="3988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Open Sans"/>
                <a:ea typeface="Open Sans"/>
                <a:cs typeface="Open Sans"/>
                <a:sym typeface="Open Sans"/>
              </a:rPr>
              <a:t>XDR unifies multiple security technologies into </a:t>
            </a:r>
            <a:r>
              <a:rPr b="1" i="1" lang="en" sz="1500">
                <a:latin typeface="Open Sans"/>
                <a:ea typeface="Open Sans"/>
                <a:cs typeface="Open Sans"/>
                <a:sym typeface="Open Sans"/>
              </a:rPr>
              <a:t>a single platform</a:t>
            </a:r>
            <a:r>
              <a:rPr i="1" lang="en" sz="1500">
                <a:latin typeface="Open Sans"/>
                <a:ea typeface="Open Sans"/>
                <a:cs typeface="Open Sans"/>
                <a:sym typeface="Open Sans"/>
              </a:rPr>
              <a:t>, providing greater visibility and control over threats. – Gartner</a:t>
            </a:r>
            <a:endParaRPr i="1"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42"/>
          <p:cNvSpPr txBox="1"/>
          <p:nvPr/>
        </p:nvSpPr>
        <p:spPr>
          <a:xfrm>
            <a:off x="597575" y="2947950"/>
            <a:ext cx="372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Strong security tools integrated together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Centralized logs in one place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Insightful detections from correlated data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Automated response across endpoints &amp; security tools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42"/>
          <p:cNvSpPr/>
          <p:nvPr/>
        </p:nvSpPr>
        <p:spPr>
          <a:xfrm>
            <a:off x="4808325" y="669225"/>
            <a:ext cx="3821100" cy="374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2"/>
          <p:cNvSpPr txBox="1"/>
          <p:nvPr/>
        </p:nvSpPr>
        <p:spPr>
          <a:xfrm>
            <a:off x="4935875" y="662225"/>
            <a:ext cx="481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Why XDR?</a:t>
            </a:r>
            <a:endParaRPr sz="2400"/>
          </a:p>
        </p:txBody>
      </p:sp>
      <p:sp>
        <p:nvSpPr>
          <p:cNvPr id="246" name="Google Shape;246;p42"/>
          <p:cNvSpPr txBox="1"/>
          <p:nvPr/>
        </p:nvSpPr>
        <p:spPr>
          <a:xfrm>
            <a:off x="5023700" y="1216325"/>
            <a:ext cx="34167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XDR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is born out of dissatisfaction with older tech, like standalone EDRs and SIEMs.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EDR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only provides coverage for endpoints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SIEM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traditional ones only collect logs, providing little detection &amp; response functionality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An open XDR platform combines the above &amp; integrates broadly to give you insight into endpoints, emails, servers, the cloud, and networks.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It also includes automated response features to immediately contain or block threats.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/>
          <p:nvPr/>
        </p:nvSpPr>
        <p:spPr>
          <a:xfrm>
            <a:off x="607525" y="349500"/>
            <a:ext cx="274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WHAT IS BLUMIRA XDR?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pic>
        <p:nvPicPr>
          <p:cNvPr id="252" name="Google Shape;252;p43"/>
          <p:cNvPicPr preferRelativeResize="0"/>
          <p:nvPr/>
        </p:nvPicPr>
        <p:blipFill rotWithShape="1">
          <a:blip r:embed="rId3">
            <a:alphaModFix/>
          </a:blip>
          <a:srcRect b="0" l="3938" r="35282" t="23576"/>
          <a:stretch/>
        </p:blipFill>
        <p:spPr>
          <a:xfrm>
            <a:off x="3476350" y="438025"/>
            <a:ext cx="5187624" cy="366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3"/>
          <p:cNvSpPr txBox="1"/>
          <p:nvPr/>
        </p:nvSpPr>
        <p:spPr>
          <a:xfrm>
            <a:off x="683325" y="931475"/>
            <a:ext cx="3000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Blumira’s XDR Platform</a:t>
            </a:r>
            <a:endParaRPr/>
          </a:p>
        </p:txBody>
      </p:sp>
      <p:sp>
        <p:nvSpPr>
          <p:cNvPr id="254" name="Google Shape;254;p43"/>
          <p:cNvSpPr txBox="1"/>
          <p:nvPr/>
        </p:nvSpPr>
        <p:spPr>
          <a:xfrm>
            <a:off x="607525" y="2945050"/>
            <a:ext cx="28689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Reduce complexity by consolidating security tools into one platform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Integrate broadly to provide insight across your entire environment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Use automation to speed up detection and response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/>
          <p:nvPr/>
        </p:nvSpPr>
        <p:spPr>
          <a:xfrm>
            <a:off x="4848725" y="3265725"/>
            <a:ext cx="3217200" cy="1273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4"/>
          <p:cNvSpPr/>
          <p:nvPr/>
        </p:nvSpPr>
        <p:spPr>
          <a:xfrm>
            <a:off x="721350" y="2105775"/>
            <a:ext cx="3217200" cy="1273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4"/>
          <p:cNvSpPr txBox="1"/>
          <p:nvPr/>
        </p:nvSpPr>
        <p:spPr>
          <a:xfrm>
            <a:off x="607525" y="349500"/>
            <a:ext cx="274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WHAT IS OPEN XDR?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62" name="Google Shape;262;p44"/>
          <p:cNvSpPr txBox="1"/>
          <p:nvPr/>
        </p:nvSpPr>
        <p:spPr>
          <a:xfrm>
            <a:off x="721350" y="1101775"/>
            <a:ext cx="4819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Open XDR</a:t>
            </a:r>
            <a:endParaRPr/>
          </a:p>
        </p:txBody>
      </p:sp>
      <p:sp>
        <p:nvSpPr>
          <p:cNvPr id="263" name="Google Shape;263;p44"/>
          <p:cNvSpPr txBox="1"/>
          <p:nvPr/>
        </p:nvSpPr>
        <p:spPr>
          <a:xfrm>
            <a:off x="815175" y="2197150"/>
            <a:ext cx="343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Integrate with third-parties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Flexible as you grow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Coverage for modern hybrid IT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No vendor lock-in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44"/>
          <p:cNvSpPr txBox="1"/>
          <p:nvPr/>
        </p:nvSpPr>
        <p:spPr>
          <a:xfrm>
            <a:off x="4769975" y="2422025"/>
            <a:ext cx="3909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6"/>
                </a:solidFill>
                <a:latin typeface="Prompt"/>
                <a:ea typeface="Prompt"/>
                <a:cs typeface="Prompt"/>
                <a:sym typeface="Prompt"/>
              </a:rPr>
              <a:t>vs. Native XDR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65" name="Google Shape;265;p44"/>
          <p:cNvSpPr txBox="1"/>
          <p:nvPr/>
        </p:nvSpPr>
        <p:spPr>
          <a:xfrm>
            <a:off x="5043225" y="3378975"/>
            <a:ext cx="2910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Must buy all 1 vendor’s solutions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Expensive, contract lock-in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Potential gaps in coverage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Built for the enterprise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6926" y="1730903"/>
            <a:ext cx="1151176" cy="60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4"/>
          <p:cNvPicPr preferRelativeResize="0"/>
          <p:nvPr/>
        </p:nvPicPr>
        <p:blipFill rotWithShape="1">
          <a:blip r:embed="rId4">
            <a:alphaModFix/>
          </a:blip>
          <a:srcRect b="21288" l="9604" r="8448" t="16952"/>
          <a:stretch/>
        </p:blipFill>
        <p:spPr>
          <a:xfrm>
            <a:off x="4848737" y="1611125"/>
            <a:ext cx="1998177" cy="7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 rotWithShape="1">
          <a:blip r:embed="rId3">
            <a:alphaModFix/>
          </a:blip>
          <a:srcRect b="0" l="6838" r="20954" t="0"/>
          <a:stretch/>
        </p:blipFill>
        <p:spPr>
          <a:xfrm>
            <a:off x="3677000" y="0"/>
            <a:ext cx="55721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 txBox="1"/>
          <p:nvPr>
            <p:ph type="ctrTitle"/>
          </p:nvPr>
        </p:nvSpPr>
        <p:spPr>
          <a:xfrm>
            <a:off x="604675" y="1474850"/>
            <a:ext cx="2967300" cy="17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Blumira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XDR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Value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4" name="Google Shape;274;p45"/>
          <p:cNvSpPr txBox="1"/>
          <p:nvPr>
            <p:ph idx="2" type="title"/>
          </p:nvPr>
        </p:nvSpPr>
        <p:spPr>
          <a:xfrm>
            <a:off x="599115" y="485082"/>
            <a:ext cx="2417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75" name="Google Shape;275;p45"/>
          <p:cNvSpPr/>
          <p:nvPr/>
        </p:nvSpPr>
        <p:spPr>
          <a:xfrm>
            <a:off x="3676988" y="0"/>
            <a:ext cx="5572200" cy="5143500"/>
          </a:xfrm>
          <a:prstGeom prst="rect">
            <a:avLst/>
          </a:prstGeom>
          <a:solidFill>
            <a:srgbClr val="4285F4">
              <a:alpha val="8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120" y="4700016"/>
            <a:ext cx="859536" cy="19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/>
        </p:nvSpPr>
        <p:spPr>
          <a:xfrm>
            <a:off x="4977775" y="521375"/>
            <a:ext cx="34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82" name="Google Shape;282;p46"/>
          <p:cNvSpPr txBox="1"/>
          <p:nvPr/>
        </p:nvSpPr>
        <p:spPr>
          <a:xfrm>
            <a:off x="607525" y="349500"/>
            <a:ext cx="212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CHALLENGES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83" name="Google Shape;283;p46"/>
          <p:cNvSpPr txBox="1"/>
          <p:nvPr/>
        </p:nvSpPr>
        <p:spPr>
          <a:xfrm>
            <a:off x="3369588" y="2590425"/>
            <a:ext cx="1995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E2E2E"/>
                </a:solidFill>
                <a:latin typeface="Prompt"/>
                <a:ea typeface="Prompt"/>
                <a:cs typeface="Prompt"/>
                <a:sym typeface="Prompt"/>
              </a:rPr>
              <a:t>No 24/7 Team</a:t>
            </a:r>
            <a:endParaRPr/>
          </a:p>
        </p:txBody>
      </p:sp>
      <p:sp>
        <p:nvSpPr>
          <p:cNvPr id="284" name="Google Shape;284;p46"/>
          <p:cNvSpPr txBox="1"/>
          <p:nvPr/>
        </p:nvSpPr>
        <p:spPr>
          <a:xfrm>
            <a:off x="610325" y="2590425"/>
            <a:ext cx="208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E2E2E"/>
                </a:solidFill>
                <a:latin typeface="Prompt"/>
                <a:ea typeface="Prompt"/>
                <a:cs typeface="Prompt"/>
                <a:sym typeface="Prompt"/>
              </a:rPr>
              <a:t>Time-Strapped</a:t>
            </a:r>
            <a:endParaRPr b="1" sz="1700">
              <a:solidFill>
                <a:srgbClr val="2E2E2E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85" name="Google Shape;285;p46"/>
          <p:cNvSpPr txBox="1"/>
          <p:nvPr/>
        </p:nvSpPr>
        <p:spPr>
          <a:xfrm>
            <a:off x="610325" y="3015225"/>
            <a:ext cx="23886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Managing security tools can require many manual tasks – threat hunting, managing rules, parsing data, developing integrations and more.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46"/>
          <p:cNvSpPr txBox="1"/>
          <p:nvPr/>
        </p:nvSpPr>
        <p:spPr>
          <a:xfrm>
            <a:off x="3369600" y="3015225"/>
            <a:ext cx="2388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Small IT teams can’t be fully staffed around the clock due to costly enterprise solutions, talent shortage and lack of security expertise.</a:t>
            </a:r>
            <a:endParaRPr b="1" sz="1200" u="sng"/>
          </a:p>
        </p:txBody>
      </p:sp>
      <p:sp>
        <p:nvSpPr>
          <p:cNvPr id="287" name="Google Shape;287;p46"/>
          <p:cNvSpPr txBox="1"/>
          <p:nvPr/>
        </p:nvSpPr>
        <p:spPr>
          <a:xfrm>
            <a:off x="6123250" y="2590425"/>
            <a:ext cx="1995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E2E2E"/>
                </a:solidFill>
                <a:latin typeface="Prompt"/>
                <a:ea typeface="Prompt"/>
                <a:cs typeface="Prompt"/>
                <a:sym typeface="Prompt"/>
              </a:rPr>
              <a:t>Complexity</a:t>
            </a:r>
            <a:endParaRPr/>
          </a:p>
        </p:txBody>
      </p:sp>
      <p:sp>
        <p:nvSpPr>
          <p:cNvPr id="288" name="Google Shape;288;p46"/>
          <p:cNvSpPr txBox="1"/>
          <p:nvPr/>
        </p:nvSpPr>
        <p:spPr>
          <a:xfrm>
            <a:off x="6123238" y="3015225"/>
            <a:ext cx="2325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Too many disparate solutions results in redundancies and lack of visibility into remote endpoint risks.</a:t>
            </a:r>
            <a:endParaRPr sz="1200"/>
          </a:p>
        </p:txBody>
      </p:sp>
      <p:sp>
        <p:nvSpPr>
          <p:cNvPr id="289" name="Google Shape;289;p46"/>
          <p:cNvSpPr txBox="1"/>
          <p:nvPr/>
        </p:nvSpPr>
        <p:spPr>
          <a:xfrm>
            <a:off x="607526" y="718801"/>
            <a:ext cx="822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F7EF8"/>
                </a:solidFill>
                <a:latin typeface="Prompt"/>
                <a:ea typeface="Prompt"/>
                <a:cs typeface="Prompt"/>
                <a:sym typeface="Prompt"/>
              </a:rPr>
              <a:t>Small &amp; medium-sized businesses struggle to protect their organization against ransomware and breaches</a:t>
            </a:r>
            <a:endParaRPr sz="1200">
              <a:latin typeface="Prompt"/>
              <a:ea typeface="Prompt"/>
              <a:cs typeface="Prompt"/>
              <a:sym typeface="Prompt"/>
            </a:endParaRPr>
          </a:p>
        </p:txBody>
      </p:sp>
      <p:grpSp>
        <p:nvGrpSpPr>
          <p:cNvPr id="290" name="Google Shape;290;p46"/>
          <p:cNvGrpSpPr/>
          <p:nvPr/>
        </p:nvGrpSpPr>
        <p:grpSpPr>
          <a:xfrm>
            <a:off x="3895681" y="1616534"/>
            <a:ext cx="687701" cy="815071"/>
            <a:chOff x="8020159" y="1516551"/>
            <a:chExt cx="300897" cy="356627"/>
          </a:xfrm>
        </p:grpSpPr>
        <p:sp>
          <p:nvSpPr>
            <p:cNvPr id="291" name="Google Shape;291;p46"/>
            <p:cNvSpPr/>
            <p:nvPr/>
          </p:nvSpPr>
          <p:spPr>
            <a:xfrm>
              <a:off x="8126240" y="1669482"/>
              <a:ext cx="88703" cy="30523"/>
            </a:xfrm>
            <a:custGeom>
              <a:rect b="b" l="l" r="r" t="t"/>
              <a:pathLst>
                <a:path extrusionOk="0" h="959" w="2787">
                  <a:moveTo>
                    <a:pt x="1144" y="1"/>
                  </a:moveTo>
                  <a:cubicBezTo>
                    <a:pt x="800" y="1"/>
                    <a:pt x="487" y="41"/>
                    <a:pt x="287" y="77"/>
                  </a:cubicBezTo>
                  <a:cubicBezTo>
                    <a:pt x="120" y="101"/>
                    <a:pt x="1" y="244"/>
                    <a:pt x="1" y="411"/>
                  </a:cubicBezTo>
                  <a:lnTo>
                    <a:pt x="1" y="792"/>
                  </a:lnTo>
                  <a:cubicBezTo>
                    <a:pt x="1" y="875"/>
                    <a:pt x="72" y="958"/>
                    <a:pt x="167" y="958"/>
                  </a:cubicBezTo>
                  <a:cubicBezTo>
                    <a:pt x="251" y="958"/>
                    <a:pt x="322" y="875"/>
                    <a:pt x="322" y="792"/>
                  </a:cubicBezTo>
                  <a:lnTo>
                    <a:pt x="322" y="411"/>
                  </a:lnTo>
                  <a:cubicBezTo>
                    <a:pt x="322" y="411"/>
                    <a:pt x="322" y="399"/>
                    <a:pt x="346" y="399"/>
                  </a:cubicBezTo>
                  <a:cubicBezTo>
                    <a:pt x="510" y="379"/>
                    <a:pt x="814" y="344"/>
                    <a:pt x="1164" y="344"/>
                  </a:cubicBezTo>
                  <a:cubicBezTo>
                    <a:pt x="1246" y="344"/>
                    <a:pt x="1331" y="346"/>
                    <a:pt x="1418" y="351"/>
                  </a:cubicBezTo>
                  <a:cubicBezTo>
                    <a:pt x="1918" y="387"/>
                    <a:pt x="2287" y="518"/>
                    <a:pt x="2513" y="744"/>
                  </a:cubicBezTo>
                  <a:cubicBezTo>
                    <a:pt x="2543" y="774"/>
                    <a:pt x="2584" y="789"/>
                    <a:pt x="2628" y="789"/>
                  </a:cubicBezTo>
                  <a:cubicBezTo>
                    <a:pt x="2671" y="789"/>
                    <a:pt x="2715" y="774"/>
                    <a:pt x="2751" y="744"/>
                  </a:cubicBezTo>
                  <a:cubicBezTo>
                    <a:pt x="2787" y="672"/>
                    <a:pt x="2787" y="565"/>
                    <a:pt x="2727" y="494"/>
                  </a:cubicBezTo>
                  <a:cubicBezTo>
                    <a:pt x="2338" y="104"/>
                    <a:pt x="1699" y="1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6"/>
            <p:cNvSpPr/>
            <p:nvPr/>
          </p:nvSpPr>
          <p:spPr>
            <a:xfrm>
              <a:off x="8069778" y="1621518"/>
              <a:ext cx="200513" cy="251278"/>
            </a:xfrm>
            <a:custGeom>
              <a:rect b="b" l="l" r="r" t="t"/>
              <a:pathLst>
                <a:path extrusionOk="0" h="7895" w="6300">
                  <a:moveTo>
                    <a:pt x="4918" y="358"/>
                  </a:moveTo>
                  <a:lnTo>
                    <a:pt x="4918" y="1953"/>
                  </a:lnTo>
                  <a:cubicBezTo>
                    <a:pt x="4918" y="2191"/>
                    <a:pt x="4859" y="2429"/>
                    <a:pt x="4751" y="2644"/>
                  </a:cubicBezTo>
                  <a:cubicBezTo>
                    <a:pt x="4739" y="2656"/>
                    <a:pt x="4739" y="2680"/>
                    <a:pt x="4739" y="2715"/>
                  </a:cubicBezTo>
                  <a:lnTo>
                    <a:pt x="4739" y="3180"/>
                  </a:lnTo>
                  <a:cubicBezTo>
                    <a:pt x="4739" y="3620"/>
                    <a:pt x="4561" y="4037"/>
                    <a:pt x="4227" y="4334"/>
                  </a:cubicBezTo>
                  <a:cubicBezTo>
                    <a:pt x="3935" y="4605"/>
                    <a:pt x="3563" y="4768"/>
                    <a:pt x="3158" y="4768"/>
                  </a:cubicBezTo>
                  <a:cubicBezTo>
                    <a:pt x="3118" y="4768"/>
                    <a:pt x="3077" y="4766"/>
                    <a:pt x="3037" y="4763"/>
                  </a:cubicBezTo>
                  <a:cubicBezTo>
                    <a:pt x="2227" y="4704"/>
                    <a:pt x="1572" y="3977"/>
                    <a:pt x="1572" y="3108"/>
                  </a:cubicBezTo>
                  <a:lnTo>
                    <a:pt x="1572" y="2715"/>
                  </a:lnTo>
                  <a:cubicBezTo>
                    <a:pt x="1572" y="2680"/>
                    <a:pt x="1572" y="2668"/>
                    <a:pt x="1549" y="2644"/>
                  </a:cubicBezTo>
                  <a:cubicBezTo>
                    <a:pt x="1453" y="2418"/>
                    <a:pt x="1394" y="2191"/>
                    <a:pt x="1394" y="1953"/>
                  </a:cubicBezTo>
                  <a:lnTo>
                    <a:pt x="1394" y="1596"/>
                  </a:lnTo>
                  <a:cubicBezTo>
                    <a:pt x="1394" y="905"/>
                    <a:pt x="1941" y="358"/>
                    <a:pt x="2620" y="358"/>
                  </a:cubicBezTo>
                  <a:close/>
                  <a:moveTo>
                    <a:pt x="4049" y="4858"/>
                  </a:moveTo>
                  <a:lnTo>
                    <a:pt x="4049" y="5156"/>
                  </a:lnTo>
                  <a:lnTo>
                    <a:pt x="3156" y="5775"/>
                  </a:lnTo>
                  <a:lnTo>
                    <a:pt x="2263" y="5168"/>
                  </a:lnTo>
                  <a:lnTo>
                    <a:pt x="2263" y="4858"/>
                  </a:lnTo>
                  <a:cubicBezTo>
                    <a:pt x="2489" y="4977"/>
                    <a:pt x="2763" y="5061"/>
                    <a:pt x="3025" y="5073"/>
                  </a:cubicBezTo>
                  <a:lnTo>
                    <a:pt x="3156" y="5073"/>
                  </a:lnTo>
                  <a:cubicBezTo>
                    <a:pt x="3477" y="5073"/>
                    <a:pt x="3775" y="5001"/>
                    <a:pt x="4049" y="4858"/>
                  </a:cubicBezTo>
                  <a:close/>
                  <a:moveTo>
                    <a:pt x="2132" y="5477"/>
                  </a:moveTo>
                  <a:lnTo>
                    <a:pt x="2906" y="6013"/>
                  </a:lnTo>
                  <a:lnTo>
                    <a:pt x="2489" y="6418"/>
                  </a:lnTo>
                  <a:lnTo>
                    <a:pt x="2477" y="6418"/>
                  </a:lnTo>
                  <a:lnTo>
                    <a:pt x="1965" y="5656"/>
                  </a:lnTo>
                  <a:lnTo>
                    <a:pt x="2132" y="5477"/>
                  </a:lnTo>
                  <a:close/>
                  <a:moveTo>
                    <a:pt x="4168" y="5466"/>
                  </a:moveTo>
                  <a:lnTo>
                    <a:pt x="4335" y="5644"/>
                  </a:lnTo>
                  <a:lnTo>
                    <a:pt x="3835" y="6418"/>
                  </a:lnTo>
                  <a:lnTo>
                    <a:pt x="3811" y="6418"/>
                  </a:lnTo>
                  <a:lnTo>
                    <a:pt x="3394" y="6001"/>
                  </a:lnTo>
                  <a:lnTo>
                    <a:pt x="4168" y="5466"/>
                  </a:lnTo>
                  <a:close/>
                  <a:moveTo>
                    <a:pt x="2620" y="1"/>
                  </a:moveTo>
                  <a:cubicBezTo>
                    <a:pt x="1763" y="1"/>
                    <a:pt x="1060" y="703"/>
                    <a:pt x="1060" y="1572"/>
                  </a:cubicBezTo>
                  <a:lnTo>
                    <a:pt x="1060" y="1918"/>
                  </a:lnTo>
                  <a:cubicBezTo>
                    <a:pt x="1060" y="2203"/>
                    <a:pt x="1120" y="2477"/>
                    <a:pt x="1239" y="2727"/>
                  </a:cubicBezTo>
                  <a:lnTo>
                    <a:pt x="1239" y="3096"/>
                  </a:lnTo>
                  <a:cubicBezTo>
                    <a:pt x="1239" y="3703"/>
                    <a:pt x="1513" y="4263"/>
                    <a:pt x="1941" y="4632"/>
                  </a:cubicBezTo>
                  <a:lnTo>
                    <a:pt x="1941" y="5180"/>
                  </a:lnTo>
                  <a:lnTo>
                    <a:pt x="1632" y="5513"/>
                  </a:lnTo>
                  <a:cubicBezTo>
                    <a:pt x="1596" y="5537"/>
                    <a:pt x="1584" y="5585"/>
                    <a:pt x="1584" y="5632"/>
                  </a:cubicBezTo>
                  <a:lnTo>
                    <a:pt x="572" y="6001"/>
                  </a:lnTo>
                  <a:cubicBezTo>
                    <a:pt x="227" y="6120"/>
                    <a:pt x="1" y="6442"/>
                    <a:pt x="1" y="6823"/>
                  </a:cubicBezTo>
                  <a:lnTo>
                    <a:pt x="1" y="7728"/>
                  </a:lnTo>
                  <a:cubicBezTo>
                    <a:pt x="1" y="7823"/>
                    <a:pt x="84" y="7894"/>
                    <a:pt x="167" y="7894"/>
                  </a:cubicBezTo>
                  <a:cubicBezTo>
                    <a:pt x="263" y="7894"/>
                    <a:pt x="334" y="7823"/>
                    <a:pt x="334" y="7728"/>
                  </a:cubicBezTo>
                  <a:lnTo>
                    <a:pt x="334" y="6823"/>
                  </a:lnTo>
                  <a:cubicBezTo>
                    <a:pt x="334" y="6597"/>
                    <a:pt x="477" y="6382"/>
                    <a:pt x="691" y="6311"/>
                  </a:cubicBezTo>
                  <a:lnTo>
                    <a:pt x="1751" y="5930"/>
                  </a:lnTo>
                  <a:lnTo>
                    <a:pt x="2192" y="6597"/>
                  </a:lnTo>
                  <a:cubicBezTo>
                    <a:pt x="2251" y="6680"/>
                    <a:pt x="2346" y="6728"/>
                    <a:pt x="2442" y="6740"/>
                  </a:cubicBezTo>
                  <a:lnTo>
                    <a:pt x="2477" y="6740"/>
                  </a:lnTo>
                  <a:cubicBezTo>
                    <a:pt x="2561" y="6740"/>
                    <a:pt x="2656" y="6716"/>
                    <a:pt x="2715" y="6644"/>
                  </a:cubicBezTo>
                  <a:lnTo>
                    <a:pt x="2977" y="6370"/>
                  </a:lnTo>
                  <a:lnTo>
                    <a:pt x="2977" y="7728"/>
                  </a:lnTo>
                  <a:cubicBezTo>
                    <a:pt x="2977" y="7823"/>
                    <a:pt x="3061" y="7894"/>
                    <a:pt x="3144" y="7894"/>
                  </a:cubicBezTo>
                  <a:cubicBezTo>
                    <a:pt x="3239" y="7894"/>
                    <a:pt x="3311" y="7823"/>
                    <a:pt x="3311" y="7728"/>
                  </a:cubicBezTo>
                  <a:lnTo>
                    <a:pt x="3311" y="6370"/>
                  </a:lnTo>
                  <a:lnTo>
                    <a:pt x="3573" y="6644"/>
                  </a:lnTo>
                  <a:cubicBezTo>
                    <a:pt x="3632" y="6704"/>
                    <a:pt x="3727" y="6740"/>
                    <a:pt x="3811" y="6740"/>
                  </a:cubicBezTo>
                  <a:lnTo>
                    <a:pt x="3846" y="6740"/>
                  </a:lnTo>
                  <a:cubicBezTo>
                    <a:pt x="3954" y="6728"/>
                    <a:pt x="4037" y="6680"/>
                    <a:pt x="4097" y="6597"/>
                  </a:cubicBezTo>
                  <a:lnTo>
                    <a:pt x="4549" y="5930"/>
                  </a:lnTo>
                  <a:lnTo>
                    <a:pt x="5597" y="6311"/>
                  </a:lnTo>
                  <a:cubicBezTo>
                    <a:pt x="5811" y="6382"/>
                    <a:pt x="5954" y="6597"/>
                    <a:pt x="5954" y="6823"/>
                  </a:cubicBezTo>
                  <a:lnTo>
                    <a:pt x="5954" y="7728"/>
                  </a:lnTo>
                  <a:cubicBezTo>
                    <a:pt x="5954" y="7823"/>
                    <a:pt x="6037" y="7894"/>
                    <a:pt x="6121" y="7894"/>
                  </a:cubicBezTo>
                  <a:cubicBezTo>
                    <a:pt x="6204" y="7894"/>
                    <a:pt x="6287" y="7823"/>
                    <a:pt x="6287" y="7728"/>
                  </a:cubicBezTo>
                  <a:lnTo>
                    <a:pt x="6287" y="6823"/>
                  </a:lnTo>
                  <a:cubicBezTo>
                    <a:pt x="6299" y="6466"/>
                    <a:pt x="6073" y="6132"/>
                    <a:pt x="5740" y="6001"/>
                  </a:cubicBezTo>
                  <a:lnTo>
                    <a:pt x="4728" y="5632"/>
                  </a:lnTo>
                  <a:cubicBezTo>
                    <a:pt x="4728" y="5585"/>
                    <a:pt x="4704" y="5537"/>
                    <a:pt x="4680" y="5513"/>
                  </a:cubicBezTo>
                  <a:lnTo>
                    <a:pt x="4370" y="5180"/>
                  </a:lnTo>
                  <a:lnTo>
                    <a:pt x="4370" y="4644"/>
                  </a:lnTo>
                  <a:lnTo>
                    <a:pt x="4454" y="4561"/>
                  </a:lnTo>
                  <a:cubicBezTo>
                    <a:pt x="4847" y="4204"/>
                    <a:pt x="5061" y="3680"/>
                    <a:pt x="5061" y="3156"/>
                  </a:cubicBezTo>
                  <a:lnTo>
                    <a:pt x="5061" y="2727"/>
                  </a:lnTo>
                  <a:cubicBezTo>
                    <a:pt x="5180" y="2477"/>
                    <a:pt x="5240" y="2203"/>
                    <a:pt x="5240" y="1929"/>
                  </a:cubicBezTo>
                  <a:lnTo>
                    <a:pt x="5240" y="167"/>
                  </a:lnTo>
                  <a:cubicBezTo>
                    <a:pt x="5240" y="84"/>
                    <a:pt x="5168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46"/>
            <p:cNvSpPr/>
            <p:nvPr/>
          </p:nvSpPr>
          <p:spPr>
            <a:xfrm>
              <a:off x="8103515" y="1851535"/>
              <a:ext cx="10630" cy="21643"/>
            </a:xfrm>
            <a:custGeom>
              <a:rect b="b" l="l" r="r" t="t"/>
              <a:pathLst>
                <a:path extrusionOk="0" h="680" w="334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3"/>
                  </a:cubicBezTo>
                  <a:lnTo>
                    <a:pt x="334" y="155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46"/>
            <p:cNvSpPr/>
            <p:nvPr/>
          </p:nvSpPr>
          <p:spPr>
            <a:xfrm>
              <a:off x="8226306" y="1851535"/>
              <a:ext cx="10248" cy="21643"/>
            </a:xfrm>
            <a:custGeom>
              <a:rect b="b" l="l" r="r" t="t"/>
              <a:pathLst>
                <a:path extrusionOk="0" h="680" w="322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513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50" y="679"/>
                    <a:pt x="322" y="608"/>
                    <a:pt x="322" y="513"/>
                  </a:cubicBezTo>
                  <a:lnTo>
                    <a:pt x="322" y="155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46"/>
            <p:cNvSpPr/>
            <p:nvPr/>
          </p:nvSpPr>
          <p:spPr>
            <a:xfrm>
              <a:off x="8020159" y="1516551"/>
              <a:ext cx="300897" cy="284251"/>
            </a:xfrm>
            <a:custGeom>
              <a:rect b="b" l="l" r="r" t="t"/>
              <a:pathLst>
                <a:path extrusionOk="0" h="8931" w="9454">
                  <a:moveTo>
                    <a:pt x="6263" y="596"/>
                  </a:moveTo>
                  <a:lnTo>
                    <a:pt x="6263" y="596"/>
                  </a:lnTo>
                  <a:cubicBezTo>
                    <a:pt x="7060" y="894"/>
                    <a:pt x="7739" y="1406"/>
                    <a:pt x="8227" y="2084"/>
                  </a:cubicBezTo>
                  <a:lnTo>
                    <a:pt x="7322" y="2084"/>
                  </a:lnTo>
                  <a:cubicBezTo>
                    <a:pt x="7215" y="1846"/>
                    <a:pt x="7096" y="1620"/>
                    <a:pt x="6953" y="1394"/>
                  </a:cubicBezTo>
                  <a:cubicBezTo>
                    <a:pt x="6739" y="1084"/>
                    <a:pt x="6525" y="822"/>
                    <a:pt x="6263" y="596"/>
                  </a:cubicBezTo>
                  <a:close/>
                  <a:moveTo>
                    <a:pt x="3143" y="608"/>
                  </a:moveTo>
                  <a:cubicBezTo>
                    <a:pt x="2893" y="822"/>
                    <a:pt x="2667" y="1084"/>
                    <a:pt x="2453" y="1406"/>
                  </a:cubicBezTo>
                  <a:cubicBezTo>
                    <a:pt x="2322" y="1620"/>
                    <a:pt x="2203" y="1846"/>
                    <a:pt x="2084" y="2096"/>
                  </a:cubicBezTo>
                  <a:lnTo>
                    <a:pt x="1179" y="2096"/>
                  </a:lnTo>
                  <a:cubicBezTo>
                    <a:pt x="1667" y="1429"/>
                    <a:pt x="2357" y="905"/>
                    <a:pt x="3143" y="608"/>
                  </a:cubicBezTo>
                  <a:close/>
                  <a:moveTo>
                    <a:pt x="4560" y="322"/>
                  </a:moveTo>
                  <a:lnTo>
                    <a:pt x="4560" y="2096"/>
                  </a:lnTo>
                  <a:lnTo>
                    <a:pt x="2453" y="2096"/>
                  </a:lnTo>
                  <a:cubicBezTo>
                    <a:pt x="2929" y="1084"/>
                    <a:pt x="3691" y="393"/>
                    <a:pt x="4560" y="322"/>
                  </a:cubicBezTo>
                  <a:close/>
                  <a:moveTo>
                    <a:pt x="4882" y="322"/>
                  </a:moveTo>
                  <a:cubicBezTo>
                    <a:pt x="5751" y="393"/>
                    <a:pt x="6489" y="1084"/>
                    <a:pt x="6977" y="2096"/>
                  </a:cubicBezTo>
                  <a:lnTo>
                    <a:pt x="4882" y="2096"/>
                  </a:lnTo>
                  <a:lnTo>
                    <a:pt x="4882" y="322"/>
                  </a:lnTo>
                  <a:close/>
                  <a:moveTo>
                    <a:pt x="1953" y="2418"/>
                  </a:moveTo>
                  <a:cubicBezTo>
                    <a:pt x="1715" y="3084"/>
                    <a:pt x="1584" y="3799"/>
                    <a:pt x="1560" y="4549"/>
                  </a:cubicBezTo>
                  <a:lnTo>
                    <a:pt x="310" y="4549"/>
                  </a:lnTo>
                  <a:cubicBezTo>
                    <a:pt x="345" y="3775"/>
                    <a:pt x="572" y="3049"/>
                    <a:pt x="953" y="2418"/>
                  </a:cubicBezTo>
                  <a:close/>
                  <a:moveTo>
                    <a:pt x="8465" y="2429"/>
                  </a:moveTo>
                  <a:cubicBezTo>
                    <a:pt x="8858" y="3049"/>
                    <a:pt x="9085" y="3775"/>
                    <a:pt x="9108" y="4549"/>
                  </a:cubicBezTo>
                  <a:lnTo>
                    <a:pt x="7858" y="4549"/>
                  </a:lnTo>
                  <a:cubicBezTo>
                    <a:pt x="7846" y="3799"/>
                    <a:pt x="7715" y="3084"/>
                    <a:pt x="7477" y="2429"/>
                  </a:cubicBezTo>
                  <a:close/>
                  <a:moveTo>
                    <a:pt x="1560" y="4882"/>
                  </a:moveTo>
                  <a:cubicBezTo>
                    <a:pt x="1584" y="5585"/>
                    <a:pt x="1703" y="6251"/>
                    <a:pt x="1905" y="6870"/>
                  </a:cubicBezTo>
                  <a:lnTo>
                    <a:pt x="1953" y="7001"/>
                  </a:lnTo>
                  <a:lnTo>
                    <a:pt x="953" y="7001"/>
                  </a:lnTo>
                  <a:cubicBezTo>
                    <a:pt x="572" y="6382"/>
                    <a:pt x="345" y="5656"/>
                    <a:pt x="310" y="4882"/>
                  </a:cubicBezTo>
                  <a:close/>
                  <a:moveTo>
                    <a:pt x="9096" y="4894"/>
                  </a:moveTo>
                  <a:cubicBezTo>
                    <a:pt x="9085" y="5608"/>
                    <a:pt x="8870" y="6323"/>
                    <a:pt x="8501" y="6954"/>
                  </a:cubicBezTo>
                  <a:cubicBezTo>
                    <a:pt x="8489" y="6966"/>
                    <a:pt x="8465" y="6990"/>
                    <a:pt x="8453" y="7001"/>
                  </a:cubicBezTo>
                  <a:lnTo>
                    <a:pt x="7453" y="7001"/>
                  </a:lnTo>
                  <a:lnTo>
                    <a:pt x="7501" y="6870"/>
                  </a:lnTo>
                  <a:cubicBezTo>
                    <a:pt x="7715" y="6251"/>
                    <a:pt x="7834" y="5585"/>
                    <a:pt x="7846" y="4894"/>
                  </a:cubicBezTo>
                  <a:close/>
                  <a:moveTo>
                    <a:pt x="4715" y="1"/>
                  </a:moveTo>
                  <a:cubicBezTo>
                    <a:pt x="3465" y="1"/>
                    <a:pt x="2262" y="489"/>
                    <a:pt x="1381" y="1382"/>
                  </a:cubicBezTo>
                  <a:cubicBezTo>
                    <a:pt x="488" y="2275"/>
                    <a:pt x="0" y="3465"/>
                    <a:pt x="0" y="4715"/>
                  </a:cubicBezTo>
                  <a:cubicBezTo>
                    <a:pt x="0" y="6489"/>
                    <a:pt x="976" y="8097"/>
                    <a:pt x="2548" y="8918"/>
                  </a:cubicBezTo>
                  <a:cubicBezTo>
                    <a:pt x="2572" y="8930"/>
                    <a:pt x="2584" y="8930"/>
                    <a:pt x="2619" y="8930"/>
                  </a:cubicBezTo>
                  <a:cubicBezTo>
                    <a:pt x="2679" y="8930"/>
                    <a:pt x="2738" y="8895"/>
                    <a:pt x="2762" y="8835"/>
                  </a:cubicBezTo>
                  <a:cubicBezTo>
                    <a:pt x="2810" y="8764"/>
                    <a:pt x="2786" y="8656"/>
                    <a:pt x="2691" y="8621"/>
                  </a:cubicBezTo>
                  <a:cubicBezTo>
                    <a:pt x="2084" y="8299"/>
                    <a:pt x="1572" y="7859"/>
                    <a:pt x="1191" y="7335"/>
                  </a:cubicBezTo>
                  <a:lnTo>
                    <a:pt x="2096" y="7335"/>
                  </a:lnTo>
                  <a:cubicBezTo>
                    <a:pt x="2286" y="7775"/>
                    <a:pt x="2548" y="8180"/>
                    <a:pt x="2846" y="8514"/>
                  </a:cubicBezTo>
                  <a:cubicBezTo>
                    <a:pt x="2877" y="8551"/>
                    <a:pt x="2918" y="8569"/>
                    <a:pt x="2961" y="8569"/>
                  </a:cubicBezTo>
                  <a:cubicBezTo>
                    <a:pt x="3002" y="8569"/>
                    <a:pt x="3044" y="8554"/>
                    <a:pt x="3084" y="8525"/>
                  </a:cubicBezTo>
                  <a:cubicBezTo>
                    <a:pt x="3155" y="8466"/>
                    <a:pt x="3155" y="8359"/>
                    <a:pt x="3096" y="8287"/>
                  </a:cubicBezTo>
                  <a:cubicBezTo>
                    <a:pt x="2858" y="8013"/>
                    <a:pt x="2643" y="7692"/>
                    <a:pt x="2465" y="7335"/>
                  </a:cubicBezTo>
                  <a:cubicBezTo>
                    <a:pt x="2548" y="7323"/>
                    <a:pt x="2619" y="7263"/>
                    <a:pt x="2619" y="7168"/>
                  </a:cubicBezTo>
                  <a:cubicBezTo>
                    <a:pt x="2619" y="7085"/>
                    <a:pt x="2548" y="7001"/>
                    <a:pt x="2453" y="7001"/>
                  </a:cubicBezTo>
                  <a:lnTo>
                    <a:pt x="2334" y="7001"/>
                  </a:lnTo>
                  <a:cubicBezTo>
                    <a:pt x="2084" y="6370"/>
                    <a:pt x="1929" y="5632"/>
                    <a:pt x="1917" y="4882"/>
                  </a:cubicBezTo>
                  <a:lnTo>
                    <a:pt x="2096" y="4882"/>
                  </a:lnTo>
                  <a:cubicBezTo>
                    <a:pt x="2191" y="4882"/>
                    <a:pt x="2262" y="4799"/>
                    <a:pt x="2262" y="4715"/>
                  </a:cubicBezTo>
                  <a:cubicBezTo>
                    <a:pt x="2262" y="4620"/>
                    <a:pt x="2191" y="4549"/>
                    <a:pt x="2096" y="4549"/>
                  </a:cubicBezTo>
                  <a:lnTo>
                    <a:pt x="1917" y="4549"/>
                  </a:lnTo>
                  <a:cubicBezTo>
                    <a:pt x="1929" y="3775"/>
                    <a:pt x="2084" y="3049"/>
                    <a:pt x="2334" y="2418"/>
                  </a:cubicBezTo>
                  <a:lnTo>
                    <a:pt x="4572" y="2418"/>
                  </a:lnTo>
                  <a:lnTo>
                    <a:pt x="4572" y="2775"/>
                  </a:lnTo>
                  <a:cubicBezTo>
                    <a:pt x="4572" y="2870"/>
                    <a:pt x="4643" y="2941"/>
                    <a:pt x="4727" y="2941"/>
                  </a:cubicBezTo>
                  <a:cubicBezTo>
                    <a:pt x="4822" y="2941"/>
                    <a:pt x="4894" y="2870"/>
                    <a:pt x="4894" y="2775"/>
                  </a:cubicBezTo>
                  <a:lnTo>
                    <a:pt x="4894" y="2418"/>
                  </a:lnTo>
                  <a:lnTo>
                    <a:pt x="7132" y="2418"/>
                  </a:lnTo>
                  <a:cubicBezTo>
                    <a:pt x="7370" y="3049"/>
                    <a:pt x="7513" y="3775"/>
                    <a:pt x="7549" y="4549"/>
                  </a:cubicBezTo>
                  <a:lnTo>
                    <a:pt x="7370" y="4549"/>
                  </a:lnTo>
                  <a:cubicBezTo>
                    <a:pt x="7275" y="4549"/>
                    <a:pt x="7203" y="4620"/>
                    <a:pt x="7203" y="4715"/>
                  </a:cubicBezTo>
                  <a:cubicBezTo>
                    <a:pt x="7203" y="4799"/>
                    <a:pt x="7275" y="4882"/>
                    <a:pt x="7370" y="4882"/>
                  </a:cubicBezTo>
                  <a:lnTo>
                    <a:pt x="7549" y="4882"/>
                  </a:lnTo>
                  <a:cubicBezTo>
                    <a:pt x="7525" y="5632"/>
                    <a:pt x="7382" y="6370"/>
                    <a:pt x="7132" y="7001"/>
                  </a:cubicBezTo>
                  <a:lnTo>
                    <a:pt x="7013" y="7001"/>
                  </a:lnTo>
                  <a:cubicBezTo>
                    <a:pt x="6918" y="7001"/>
                    <a:pt x="6846" y="7085"/>
                    <a:pt x="6846" y="7168"/>
                  </a:cubicBezTo>
                  <a:cubicBezTo>
                    <a:pt x="6846" y="7263"/>
                    <a:pt x="6906" y="7323"/>
                    <a:pt x="6989" y="7335"/>
                  </a:cubicBezTo>
                  <a:cubicBezTo>
                    <a:pt x="6810" y="7692"/>
                    <a:pt x="6608" y="8025"/>
                    <a:pt x="6370" y="8287"/>
                  </a:cubicBezTo>
                  <a:cubicBezTo>
                    <a:pt x="6310" y="8359"/>
                    <a:pt x="6310" y="8466"/>
                    <a:pt x="6382" y="8525"/>
                  </a:cubicBezTo>
                  <a:cubicBezTo>
                    <a:pt x="6418" y="8549"/>
                    <a:pt x="6453" y="8573"/>
                    <a:pt x="6489" y="8573"/>
                  </a:cubicBezTo>
                  <a:cubicBezTo>
                    <a:pt x="6537" y="8573"/>
                    <a:pt x="6572" y="8549"/>
                    <a:pt x="6608" y="8514"/>
                  </a:cubicBezTo>
                  <a:cubicBezTo>
                    <a:pt x="6894" y="8180"/>
                    <a:pt x="7144" y="7787"/>
                    <a:pt x="7346" y="7335"/>
                  </a:cubicBezTo>
                  <a:lnTo>
                    <a:pt x="8263" y="7335"/>
                  </a:lnTo>
                  <a:cubicBezTo>
                    <a:pt x="7906" y="7811"/>
                    <a:pt x="7441" y="8228"/>
                    <a:pt x="6918" y="8525"/>
                  </a:cubicBezTo>
                  <a:cubicBezTo>
                    <a:pt x="6846" y="8573"/>
                    <a:pt x="6810" y="8680"/>
                    <a:pt x="6858" y="8752"/>
                  </a:cubicBezTo>
                  <a:cubicBezTo>
                    <a:pt x="6891" y="8801"/>
                    <a:pt x="6951" y="8833"/>
                    <a:pt x="7009" y="8833"/>
                  </a:cubicBezTo>
                  <a:cubicBezTo>
                    <a:pt x="7036" y="8833"/>
                    <a:pt x="7062" y="8826"/>
                    <a:pt x="7084" y="8811"/>
                  </a:cubicBezTo>
                  <a:cubicBezTo>
                    <a:pt x="7787" y="8406"/>
                    <a:pt x="8382" y="7811"/>
                    <a:pt x="8799" y="7109"/>
                  </a:cubicBezTo>
                  <a:cubicBezTo>
                    <a:pt x="9227" y="6382"/>
                    <a:pt x="9454" y="5561"/>
                    <a:pt x="9454" y="4715"/>
                  </a:cubicBezTo>
                  <a:cubicBezTo>
                    <a:pt x="9442" y="3453"/>
                    <a:pt x="8942" y="2275"/>
                    <a:pt x="8049" y="1382"/>
                  </a:cubicBezTo>
                  <a:cubicBezTo>
                    <a:pt x="7156" y="489"/>
                    <a:pt x="5965" y="1"/>
                    <a:pt x="4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46"/>
          <p:cNvGrpSpPr/>
          <p:nvPr/>
        </p:nvGrpSpPr>
        <p:grpSpPr>
          <a:xfrm>
            <a:off x="1083051" y="1708903"/>
            <a:ext cx="596199" cy="646507"/>
            <a:chOff x="2216956" y="1510503"/>
            <a:chExt cx="318721" cy="345615"/>
          </a:xfrm>
        </p:grpSpPr>
        <p:sp>
          <p:nvSpPr>
            <p:cNvPr id="297" name="Google Shape;297;p46"/>
            <p:cNvSpPr/>
            <p:nvPr/>
          </p:nvSpPr>
          <p:spPr>
            <a:xfrm>
              <a:off x="2386724" y="1510503"/>
              <a:ext cx="142524" cy="151594"/>
            </a:xfrm>
            <a:custGeom>
              <a:rect b="b" l="l" r="r" t="t"/>
              <a:pathLst>
                <a:path extrusionOk="0" h="4763" w="4478">
                  <a:moveTo>
                    <a:pt x="2315" y="1"/>
                  </a:moveTo>
                  <a:cubicBezTo>
                    <a:pt x="2179" y="1"/>
                    <a:pt x="2042" y="13"/>
                    <a:pt x="1906" y="36"/>
                  </a:cubicBezTo>
                  <a:cubicBezTo>
                    <a:pt x="1334" y="155"/>
                    <a:pt x="846" y="488"/>
                    <a:pt x="513" y="964"/>
                  </a:cubicBezTo>
                  <a:cubicBezTo>
                    <a:pt x="1" y="1738"/>
                    <a:pt x="25" y="2727"/>
                    <a:pt x="572" y="3465"/>
                  </a:cubicBezTo>
                  <a:lnTo>
                    <a:pt x="537" y="4596"/>
                  </a:lnTo>
                  <a:cubicBezTo>
                    <a:pt x="537" y="4655"/>
                    <a:pt x="560" y="4703"/>
                    <a:pt x="608" y="4727"/>
                  </a:cubicBezTo>
                  <a:cubicBezTo>
                    <a:pt x="632" y="4739"/>
                    <a:pt x="667" y="4763"/>
                    <a:pt x="691" y="4763"/>
                  </a:cubicBezTo>
                  <a:cubicBezTo>
                    <a:pt x="727" y="4763"/>
                    <a:pt x="739" y="4763"/>
                    <a:pt x="775" y="4739"/>
                  </a:cubicBezTo>
                  <a:lnTo>
                    <a:pt x="1799" y="4263"/>
                  </a:lnTo>
                  <a:cubicBezTo>
                    <a:pt x="1980" y="4308"/>
                    <a:pt x="2163" y="4331"/>
                    <a:pt x="2344" y="4331"/>
                  </a:cubicBezTo>
                  <a:cubicBezTo>
                    <a:pt x="3055" y="4331"/>
                    <a:pt x="3734" y="3986"/>
                    <a:pt x="4132" y="3370"/>
                  </a:cubicBezTo>
                  <a:cubicBezTo>
                    <a:pt x="4323" y="3096"/>
                    <a:pt x="4430" y="2774"/>
                    <a:pt x="4477" y="2453"/>
                  </a:cubicBezTo>
                  <a:cubicBezTo>
                    <a:pt x="4477" y="2358"/>
                    <a:pt x="4418" y="2274"/>
                    <a:pt x="4335" y="2262"/>
                  </a:cubicBezTo>
                  <a:cubicBezTo>
                    <a:pt x="4320" y="2259"/>
                    <a:pt x="4307" y="2257"/>
                    <a:pt x="4294" y="2257"/>
                  </a:cubicBezTo>
                  <a:cubicBezTo>
                    <a:pt x="4219" y="2257"/>
                    <a:pt x="4164" y="2312"/>
                    <a:pt x="4144" y="2393"/>
                  </a:cubicBezTo>
                  <a:cubicBezTo>
                    <a:pt x="4120" y="2667"/>
                    <a:pt x="4013" y="2941"/>
                    <a:pt x="3846" y="3179"/>
                  </a:cubicBezTo>
                  <a:cubicBezTo>
                    <a:pt x="3504" y="3697"/>
                    <a:pt x="2932" y="3992"/>
                    <a:pt x="2326" y="3992"/>
                  </a:cubicBezTo>
                  <a:cubicBezTo>
                    <a:pt x="2151" y="3992"/>
                    <a:pt x="1974" y="3968"/>
                    <a:pt x="1799" y="3917"/>
                  </a:cubicBezTo>
                  <a:cubicBezTo>
                    <a:pt x="1789" y="3914"/>
                    <a:pt x="1779" y="3913"/>
                    <a:pt x="1770" y="3913"/>
                  </a:cubicBezTo>
                  <a:cubicBezTo>
                    <a:pt x="1744" y="3913"/>
                    <a:pt x="1718" y="3924"/>
                    <a:pt x="1691" y="3941"/>
                  </a:cubicBezTo>
                  <a:lnTo>
                    <a:pt x="858" y="4322"/>
                  </a:lnTo>
                  <a:lnTo>
                    <a:pt x="906" y="3405"/>
                  </a:lnTo>
                  <a:cubicBezTo>
                    <a:pt x="906" y="3358"/>
                    <a:pt x="894" y="3334"/>
                    <a:pt x="870" y="3298"/>
                  </a:cubicBezTo>
                  <a:cubicBezTo>
                    <a:pt x="370" y="2679"/>
                    <a:pt x="334" y="1798"/>
                    <a:pt x="787" y="1131"/>
                  </a:cubicBezTo>
                  <a:cubicBezTo>
                    <a:pt x="1048" y="714"/>
                    <a:pt x="1489" y="441"/>
                    <a:pt x="1965" y="333"/>
                  </a:cubicBezTo>
                  <a:cubicBezTo>
                    <a:pt x="2084" y="313"/>
                    <a:pt x="2203" y="303"/>
                    <a:pt x="2321" y="303"/>
                  </a:cubicBezTo>
                  <a:cubicBezTo>
                    <a:pt x="2686" y="303"/>
                    <a:pt x="3040" y="403"/>
                    <a:pt x="3346" y="619"/>
                  </a:cubicBezTo>
                  <a:cubicBezTo>
                    <a:pt x="3763" y="905"/>
                    <a:pt x="4049" y="1322"/>
                    <a:pt x="4132" y="1822"/>
                  </a:cubicBezTo>
                  <a:cubicBezTo>
                    <a:pt x="4143" y="1909"/>
                    <a:pt x="4224" y="1966"/>
                    <a:pt x="4292" y="1966"/>
                  </a:cubicBezTo>
                  <a:cubicBezTo>
                    <a:pt x="4298" y="1966"/>
                    <a:pt x="4305" y="1966"/>
                    <a:pt x="4311" y="1965"/>
                  </a:cubicBezTo>
                  <a:cubicBezTo>
                    <a:pt x="4406" y="1941"/>
                    <a:pt x="4466" y="1857"/>
                    <a:pt x="4442" y="1786"/>
                  </a:cubicBezTo>
                  <a:cubicBezTo>
                    <a:pt x="4347" y="1203"/>
                    <a:pt x="4013" y="714"/>
                    <a:pt x="3525" y="369"/>
                  </a:cubicBezTo>
                  <a:cubicBezTo>
                    <a:pt x="3164" y="117"/>
                    <a:pt x="2742" y="1"/>
                    <a:pt x="2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6"/>
            <p:cNvSpPr/>
            <p:nvPr/>
          </p:nvSpPr>
          <p:spPr>
            <a:xfrm>
              <a:off x="2423102" y="1541185"/>
              <a:ext cx="77723" cy="77723"/>
            </a:xfrm>
            <a:custGeom>
              <a:rect b="b" l="l" r="r" t="t"/>
              <a:pathLst>
                <a:path extrusionOk="0" h="2442" w="2442">
                  <a:moveTo>
                    <a:pt x="1084" y="346"/>
                  </a:moveTo>
                  <a:lnTo>
                    <a:pt x="1084" y="1215"/>
                  </a:lnTo>
                  <a:cubicBezTo>
                    <a:pt x="1084" y="1310"/>
                    <a:pt x="1168" y="1382"/>
                    <a:pt x="1251" y="1382"/>
                  </a:cubicBezTo>
                  <a:lnTo>
                    <a:pt x="2132" y="1382"/>
                  </a:lnTo>
                  <a:cubicBezTo>
                    <a:pt x="2037" y="1786"/>
                    <a:pt x="1668" y="2108"/>
                    <a:pt x="1239" y="2108"/>
                  </a:cubicBezTo>
                  <a:cubicBezTo>
                    <a:pt x="751" y="2108"/>
                    <a:pt x="346" y="1715"/>
                    <a:pt x="346" y="1215"/>
                  </a:cubicBezTo>
                  <a:cubicBezTo>
                    <a:pt x="346" y="774"/>
                    <a:pt x="656" y="417"/>
                    <a:pt x="1084" y="346"/>
                  </a:cubicBezTo>
                  <a:close/>
                  <a:moveTo>
                    <a:pt x="1215" y="0"/>
                  </a:moveTo>
                  <a:cubicBezTo>
                    <a:pt x="548" y="0"/>
                    <a:pt x="1" y="548"/>
                    <a:pt x="1" y="1215"/>
                  </a:cubicBezTo>
                  <a:cubicBezTo>
                    <a:pt x="1" y="1894"/>
                    <a:pt x="548" y="2441"/>
                    <a:pt x="1215" y="2441"/>
                  </a:cubicBezTo>
                  <a:cubicBezTo>
                    <a:pt x="1894" y="2441"/>
                    <a:pt x="2442" y="1894"/>
                    <a:pt x="2442" y="1215"/>
                  </a:cubicBezTo>
                  <a:cubicBezTo>
                    <a:pt x="2442" y="1120"/>
                    <a:pt x="2370" y="1060"/>
                    <a:pt x="2275" y="1060"/>
                  </a:cubicBezTo>
                  <a:lnTo>
                    <a:pt x="1382" y="1060"/>
                  </a:lnTo>
                  <a:lnTo>
                    <a:pt x="1382" y="167"/>
                  </a:lnTo>
                  <a:cubicBezTo>
                    <a:pt x="1382" y="72"/>
                    <a:pt x="1310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6"/>
            <p:cNvSpPr/>
            <p:nvPr/>
          </p:nvSpPr>
          <p:spPr>
            <a:xfrm>
              <a:off x="2216956" y="1538543"/>
              <a:ext cx="318721" cy="317575"/>
            </a:xfrm>
            <a:custGeom>
              <a:rect b="b" l="l" r="r" t="t"/>
              <a:pathLst>
                <a:path extrusionOk="0" h="9978" w="10014">
                  <a:moveTo>
                    <a:pt x="3787" y="1191"/>
                  </a:moveTo>
                  <a:lnTo>
                    <a:pt x="4763" y="2179"/>
                  </a:lnTo>
                  <a:cubicBezTo>
                    <a:pt x="5347" y="2762"/>
                    <a:pt x="5466" y="3667"/>
                    <a:pt x="5037" y="4382"/>
                  </a:cubicBezTo>
                  <a:cubicBezTo>
                    <a:pt x="4989" y="4441"/>
                    <a:pt x="5001" y="4525"/>
                    <a:pt x="5061" y="4572"/>
                  </a:cubicBezTo>
                  <a:lnTo>
                    <a:pt x="5394" y="4906"/>
                  </a:lnTo>
                  <a:cubicBezTo>
                    <a:pt x="5423" y="4934"/>
                    <a:pt x="5465" y="4950"/>
                    <a:pt x="5507" y="4950"/>
                  </a:cubicBezTo>
                  <a:cubicBezTo>
                    <a:pt x="5534" y="4950"/>
                    <a:pt x="5561" y="4943"/>
                    <a:pt x="5585" y="4929"/>
                  </a:cubicBezTo>
                  <a:cubicBezTo>
                    <a:pt x="5873" y="4756"/>
                    <a:pt x="6191" y="4673"/>
                    <a:pt x="6506" y="4673"/>
                  </a:cubicBezTo>
                  <a:cubicBezTo>
                    <a:pt x="6972" y="4673"/>
                    <a:pt x="7432" y="4855"/>
                    <a:pt x="7787" y="5203"/>
                  </a:cubicBezTo>
                  <a:lnTo>
                    <a:pt x="8776" y="6179"/>
                  </a:lnTo>
                  <a:lnTo>
                    <a:pt x="6228" y="8727"/>
                  </a:lnTo>
                  <a:lnTo>
                    <a:pt x="5239" y="7751"/>
                  </a:lnTo>
                  <a:cubicBezTo>
                    <a:pt x="5025" y="7525"/>
                    <a:pt x="4870" y="7251"/>
                    <a:pt x="4787" y="6953"/>
                  </a:cubicBezTo>
                  <a:cubicBezTo>
                    <a:pt x="4644" y="6477"/>
                    <a:pt x="4728" y="5965"/>
                    <a:pt x="4978" y="5548"/>
                  </a:cubicBezTo>
                  <a:cubicBezTo>
                    <a:pt x="5025" y="5489"/>
                    <a:pt x="5001" y="5394"/>
                    <a:pt x="4942" y="5346"/>
                  </a:cubicBezTo>
                  <a:lnTo>
                    <a:pt x="4620" y="5025"/>
                  </a:lnTo>
                  <a:cubicBezTo>
                    <a:pt x="4589" y="4993"/>
                    <a:pt x="4541" y="4977"/>
                    <a:pt x="4495" y="4977"/>
                  </a:cubicBezTo>
                  <a:cubicBezTo>
                    <a:pt x="4472" y="4977"/>
                    <a:pt x="4450" y="4981"/>
                    <a:pt x="4430" y="4989"/>
                  </a:cubicBezTo>
                  <a:cubicBezTo>
                    <a:pt x="4137" y="5164"/>
                    <a:pt x="3815" y="5250"/>
                    <a:pt x="3496" y="5250"/>
                  </a:cubicBezTo>
                  <a:cubicBezTo>
                    <a:pt x="3034" y="5250"/>
                    <a:pt x="2579" y="5072"/>
                    <a:pt x="2227" y="4727"/>
                  </a:cubicBezTo>
                  <a:lnTo>
                    <a:pt x="1239" y="3739"/>
                  </a:lnTo>
                  <a:lnTo>
                    <a:pt x="3787" y="1191"/>
                  </a:lnTo>
                  <a:close/>
                  <a:moveTo>
                    <a:pt x="9288" y="6120"/>
                  </a:moveTo>
                  <a:lnTo>
                    <a:pt x="9633" y="6465"/>
                  </a:lnTo>
                  <a:lnTo>
                    <a:pt x="6513" y="9585"/>
                  </a:lnTo>
                  <a:lnTo>
                    <a:pt x="6168" y="9251"/>
                  </a:lnTo>
                  <a:lnTo>
                    <a:pt x="9109" y="6299"/>
                  </a:lnTo>
                  <a:lnTo>
                    <a:pt x="9288" y="6120"/>
                  </a:lnTo>
                  <a:close/>
                  <a:moveTo>
                    <a:pt x="3525" y="0"/>
                  </a:moveTo>
                  <a:cubicBezTo>
                    <a:pt x="3489" y="0"/>
                    <a:pt x="3442" y="24"/>
                    <a:pt x="3406" y="48"/>
                  </a:cubicBezTo>
                  <a:lnTo>
                    <a:pt x="2180" y="1286"/>
                  </a:lnTo>
                  <a:cubicBezTo>
                    <a:pt x="2120" y="1346"/>
                    <a:pt x="2120" y="1453"/>
                    <a:pt x="2180" y="1512"/>
                  </a:cubicBezTo>
                  <a:cubicBezTo>
                    <a:pt x="2209" y="1542"/>
                    <a:pt x="2248" y="1557"/>
                    <a:pt x="2287" y="1557"/>
                  </a:cubicBezTo>
                  <a:cubicBezTo>
                    <a:pt x="2325" y="1557"/>
                    <a:pt x="2364" y="1542"/>
                    <a:pt x="2394" y="1512"/>
                  </a:cubicBezTo>
                  <a:lnTo>
                    <a:pt x="3525" y="381"/>
                  </a:lnTo>
                  <a:lnTo>
                    <a:pt x="3870" y="715"/>
                  </a:lnTo>
                  <a:lnTo>
                    <a:pt x="3692" y="893"/>
                  </a:lnTo>
                  <a:lnTo>
                    <a:pt x="929" y="3667"/>
                  </a:lnTo>
                  <a:lnTo>
                    <a:pt x="751" y="3846"/>
                  </a:lnTo>
                  <a:lnTo>
                    <a:pt x="406" y="3501"/>
                  </a:lnTo>
                  <a:lnTo>
                    <a:pt x="1953" y="1953"/>
                  </a:lnTo>
                  <a:cubicBezTo>
                    <a:pt x="2013" y="1893"/>
                    <a:pt x="2013" y="1786"/>
                    <a:pt x="1953" y="1727"/>
                  </a:cubicBezTo>
                  <a:cubicBezTo>
                    <a:pt x="1924" y="1697"/>
                    <a:pt x="1882" y="1682"/>
                    <a:pt x="1840" y="1682"/>
                  </a:cubicBezTo>
                  <a:cubicBezTo>
                    <a:pt x="1799" y="1682"/>
                    <a:pt x="1757" y="1697"/>
                    <a:pt x="1727" y="1727"/>
                  </a:cubicBezTo>
                  <a:lnTo>
                    <a:pt x="60" y="3393"/>
                  </a:lnTo>
                  <a:cubicBezTo>
                    <a:pt x="1" y="3453"/>
                    <a:pt x="1" y="3560"/>
                    <a:pt x="60" y="3620"/>
                  </a:cubicBezTo>
                  <a:lnTo>
                    <a:pt x="632" y="4191"/>
                  </a:lnTo>
                  <a:cubicBezTo>
                    <a:pt x="656" y="4215"/>
                    <a:pt x="703" y="4227"/>
                    <a:pt x="751" y="4227"/>
                  </a:cubicBezTo>
                  <a:cubicBezTo>
                    <a:pt x="787" y="4227"/>
                    <a:pt x="834" y="4215"/>
                    <a:pt x="870" y="4191"/>
                  </a:cubicBezTo>
                  <a:lnTo>
                    <a:pt x="1048" y="4013"/>
                  </a:lnTo>
                  <a:lnTo>
                    <a:pt x="2025" y="4989"/>
                  </a:lnTo>
                  <a:cubicBezTo>
                    <a:pt x="2430" y="5394"/>
                    <a:pt x="2971" y="5607"/>
                    <a:pt x="3517" y="5607"/>
                  </a:cubicBezTo>
                  <a:cubicBezTo>
                    <a:pt x="3854" y="5607"/>
                    <a:pt x="4192" y="5526"/>
                    <a:pt x="4501" y="5358"/>
                  </a:cubicBezTo>
                  <a:lnTo>
                    <a:pt x="4644" y="5513"/>
                  </a:lnTo>
                  <a:cubicBezTo>
                    <a:pt x="4394" y="5989"/>
                    <a:pt x="4335" y="6537"/>
                    <a:pt x="4477" y="7061"/>
                  </a:cubicBezTo>
                  <a:cubicBezTo>
                    <a:pt x="4573" y="7406"/>
                    <a:pt x="4763" y="7727"/>
                    <a:pt x="5013" y="7977"/>
                  </a:cubicBezTo>
                  <a:lnTo>
                    <a:pt x="6001" y="8966"/>
                  </a:lnTo>
                  <a:lnTo>
                    <a:pt x="5823" y="9144"/>
                  </a:lnTo>
                  <a:cubicBezTo>
                    <a:pt x="5763" y="9204"/>
                    <a:pt x="5763" y="9311"/>
                    <a:pt x="5823" y="9370"/>
                  </a:cubicBezTo>
                  <a:lnTo>
                    <a:pt x="6394" y="9930"/>
                  </a:lnTo>
                  <a:cubicBezTo>
                    <a:pt x="6418" y="9966"/>
                    <a:pt x="6466" y="9978"/>
                    <a:pt x="6513" y="9978"/>
                  </a:cubicBezTo>
                  <a:cubicBezTo>
                    <a:pt x="6549" y="9978"/>
                    <a:pt x="6585" y="9966"/>
                    <a:pt x="6633" y="9930"/>
                  </a:cubicBezTo>
                  <a:lnTo>
                    <a:pt x="9978" y="6584"/>
                  </a:lnTo>
                  <a:cubicBezTo>
                    <a:pt x="10014" y="6525"/>
                    <a:pt x="10014" y="6418"/>
                    <a:pt x="9966" y="6358"/>
                  </a:cubicBezTo>
                  <a:lnTo>
                    <a:pt x="9395" y="5798"/>
                  </a:lnTo>
                  <a:cubicBezTo>
                    <a:pt x="9365" y="5769"/>
                    <a:pt x="9323" y="5754"/>
                    <a:pt x="9282" y="5754"/>
                  </a:cubicBezTo>
                  <a:cubicBezTo>
                    <a:pt x="9240" y="5754"/>
                    <a:pt x="9198" y="5769"/>
                    <a:pt x="9169" y="5798"/>
                  </a:cubicBezTo>
                  <a:lnTo>
                    <a:pt x="8990" y="5977"/>
                  </a:lnTo>
                  <a:lnTo>
                    <a:pt x="8014" y="4989"/>
                  </a:lnTo>
                  <a:cubicBezTo>
                    <a:pt x="7609" y="4585"/>
                    <a:pt x="7069" y="4375"/>
                    <a:pt x="6524" y="4375"/>
                  </a:cubicBezTo>
                  <a:cubicBezTo>
                    <a:pt x="6186" y="4375"/>
                    <a:pt x="5847" y="4456"/>
                    <a:pt x="5537" y="4620"/>
                  </a:cubicBezTo>
                  <a:lnTo>
                    <a:pt x="5394" y="4465"/>
                  </a:lnTo>
                  <a:cubicBezTo>
                    <a:pt x="5823" y="3655"/>
                    <a:pt x="5668" y="2655"/>
                    <a:pt x="5013" y="2000"/>
                  </a:cubicBezTo>
                  <a:lnTo>
                    <a:pt x="4037" y="1012"/>
                  </a:lnTo>
                  <a:lnTo>
                    <a:pt x="4216" y="834"/>
                  </a:lnTo>
                  <a:cubicBezTo>
                    <a:pt x="4275" y="774"/>
                    <a:pt x="4275" y="679"/>
                    <a:pt x="4216" y="619"/>
                  </a:cubicBezTo>
                  <a:lnTo>
                    <a:pt x="3644" y="48"/>
                  </a:lnTo>
                  <a:cubicBezTo>
                    <a:pt x="3620" y="24"/>
                    <a:pt x="3573" y="0"/>
                    <a:pt x="3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6"/>
            <p:cNvSpPr/>
            <p:nvPr/>
          </p:nvSpPr>
          <p:spPr>
            <a:xfrm>
              <a:off x="2275327" y="1662448"/>
              <a:ext cx="100066" cy="39434"/>
            </a:xfrm>
            <a:custGeom>
              <a:rect b="b" l="l" r="r" t="t"/>
              <a:pathLst>
                <a:path extrusionOk="0" h="1239" w="3144">
                  <a:moveTo>
                    <a:pt x="2632" y="310"/>
                  </a:moveTo>
                  <a:lnTo>
                    <a:pt x="2560" y="417"/>
                  </a:lnTo>
                  <a:cubicBezTo>
                    <a:pt x="2298" y="739"/>
                    <a:pt x="1953" y="917"/>
                    <a:pt x="1596" y="929"/>
                  </a:cubicBezTo>
                  <a:cubicBezTo>
                    <a:pt x="1239" y="929"/>
                    <a:pt x="905" y="774"/>
                    <a:pt x="643" y="477"/>
                  </a:cubicBezTo>
                  <a:cubicBezTo>
                    <a:pt x="643" y="477"/>
                    <a:pt x="584" y="393"/>
                    <a:pt x="512" y="310"/>
                  </a:cubicBezTo>
                  <a:close/>
                  <a:moveTo>
                    <a:pt x="179" y="0"/>
                  </a:moveTo>
                  <a:cubicBezTo>
                    <a:pt x="119" y="0"/>
                    <a:pt x="60" y="24"/>
                    <a:pt x="36" y="84"/>
                  </a:cubicBezTo>
                  <a:cubicBezTo>
                    <a:pt x="0" y="143"/>
                    <a:pt x="12" y="203"/>
                    <a:pt x="48" y="251"/>
                  </a:cubicBezTo>
                  <a:cubicBezTo>
                    <a:pt x="155" y="370"/>
                    <a:pt x="369" y="667"/>
                    <a:pt x="393" y="667"/>
                  </a:cubicBezTo>
                  <a:cubicBezTo>
                    <a:pt x="703" y="1036"/>
                    <a:pt x="1119" y="1239"/>
                    <a:pt x="1560" y="1239"/>
                  </a:cubicBezTo>
                  <a:lnTo>
                    <a:pt x="1596" y="1239"/>
                  </a:lnTo>
                  <a:cubicBezTo>
                    <a:pt x="2060" y="1215"/>
                    <a:pt x="2489" y="1001"/>
                    <a:pt x="2810" y="596"/>
                  </a:cubicBezTo>
                  <a:lnTo>
                    <a:pt x="3096" y="239"/>
                  </a:lnTo>
                  <a:cubicBezTo>
                    <a:pt x="3132" y="203"/>
                    <a:pt x="3144" y="143"/>
                    <a:pt x="3108" y="84"/>
                  </a:cubicBezTo>
                  <a:cubicBezTo>
                    <a:pt x="3084" y="24"/>
                    <a:pt x="3024" y="0"/>
                    <a:pt x="29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6"/>
            <p:cNvSpPr/>
            <p:nvPr/>
          </p:nvSpPr>
          <p:spPr>
            <a:xfrm>
              <a:off x="2371192" y="1745422"/>
              <a:ext cx="101211" cy="60663"/>
            </a:xfrm>
            <a:custGeom>
              <a:rect b="b" l="l" r="r" t="t"/>
              <a:pathLst>
                <a:path extrusionOk="0" h="1906" w="3180">
                  <a:moveTo>
                    <a:pt x="155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513"/>
                    <a:pt x="239" y="787"/>
                    <a:pt x="274" y="834"/>
                  </a:cubicBezTo>
                  <a:lnTo>
                    <a:pt x="1298" y="1858"/>
                  </a:lnTo>
                  <a:cubicBezTo>
                    <a:pt x="1334" y="1882"/>
                    <a:pt x="1382" y="1906"/>
                    <a:pt x="1429" y="1906"/>
                  </a:cubicBezTo>
                  <a:cubicBezTo>
                    <a:pt x="1465" y="1906"/>
                    <a:pt x="1501" y="1882"/>
                    <a:pt x="1548" y="1858"/>
                  </a:cubicBezTo>
                  <a:lnTo>
                    <a:pt x="3120" y="275"/>
                  </a:lnTo>
                  <a:cubicBezTo>
                    <a:pt x="3168" y="215"/>
                    <a:pt x="3180" y="156"/>
                    <a:pt x="3156" y="96"/>
                  </a:cubicBezTo>
                  <a:cubicBezTo>
                    <a:pt x="3120" y="37"/>
                    <a:pt x="3060" y="1"/>
                    <a:pt x="3001" y="1"/>
                  </a:cubicBezTo>
                  <a:lnTo>
                    <a:pt x="1584" y="1"/>
                  </a:lnTo>
                  <a:cubicBezTo>
                    <a:pt x="1501" y="1"/>
                    <a:pt x="1429" y="72"/>
                    <a:pt x="1429" y="156"/>
                  </a:cubicBezTo>
                  <a:cubicBezTo>
                    <a:pt x="1429" y="251"/>
                    <a:pt x="1501" y="322"/>
                    <a:pt x="1584" y="322"/>
                  </a:cubicBezTo>
                  <a:lnTo>
                    <a:pt x="2620" y="322"/>
                  </a:lnTo>
                  <a:lnTo>
                    <a:pt x="1429" y="1513"/>
                  </a:lnTo>
                  <a:lnTo>
                    <a:pt x="513" y="608"/>
                  </a:lnTo>
                  <a:cubicBezTo>
                    <a:pt x="501" y="596"/>
                    <a:pt x="393" y="489"/>
                    <a:pt x="358" y="322"/>
                  </a:cubicBezTo>
                  <a:lnTo>
                    <a:pt x="965" y="322"/>
                  </a:lnTo>
                  <a:cubicBezTo>
                    <a:pt x="1048" y="322"/>
                    <a:pt x="1132" y="251"/>
                    <a:pt x="1132" y="156"/>
                  </a:cubicBezTo>
                  <a:cubicBezTo>
                    <a:pt x="1132" y="72"/>
                    <a:pt x="1048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2" name="Google Shape;302;p46"/>
          <p:cNvSpPr/>
          <p:nvPr/>
        </p:nvSpPr>
        <p:spPr>
          <a:xfrm>
            <a:off x="6466049" y="1700826"/>
            <a:ext cx="738094" cy="738914"/>
          </a:xfrm>
          <a:custGeom>
            <a:rect b="b" l="l" r="r" t="t"/>
            <a:pathLst>
              <a:path extrusionOk="0" h="11205" w="11193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6"/>
          <p:cNvSpPr txBox="1"/>
          <p:nvPr/>
        </p:nvSpPr>
        <p:spPr>
          <a:xfrm>
            <a:off x="539325" y="4398150"/>
            <a:ext cx="720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1" i="1" lang="en" sz="1200">
                <a:latin typeface="Open Sans"/>
                <a:ea typeface="Open Sans"/>
                <a:cs typeface="Open Sans"/>
                <a:sym typeface="Open Sans"/>
              </a:rPr>
              <a:t>I don’t have the staff</a:t>
            </a:r>
            <a:r>
              <a:rPr i="1" lang="en" sz="1200">
                <a:latin typeface="Open Sans"/>
                <a:ea typeface="Open Sans"/>
                <a:cs typeface="Open Sans"/>
                <a:sym typeface="Open Sans"/>
              </a:rPr>
              <a:t> dedicated to sit and read logs all day or with the </a:t>
            </a:r>
            <a:r>
              <a:rPr b="1" i="1" lang="en" sz="1200">
                <a:latin typeface="Open Sans"/>
                <a:ea typeface="Open Sans"/>
                <a:cs typeface="Open Sans"/>
                <a:sym typeface="Open Sans"/>
              </a:rPr>
              <a:t>skillset to analyze our data</a:t>
            </a:r>
            <a:r>
              <a:rPr i="1" lang="en" sz="1200">
                <a:latin typeface="Open Sans"/>
                <a:ea typeface="Open Sans"/>
                <a:cs typeface="Open Sans"/>
                <a:sym typeface="Open Sans"/>
              </a:rPr>
              <a:t>.”</a:t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Open Sans"/>
                <a:ea typeface="Open Sans"/>
                <a:cs typeface="Open Sans"/>
                <a:sym typeface="Open Sans"/>
              </a:rPr>
              <a:t>– Jim Paolicelli, IT Director, Atlantic Constructors</a:t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/>
          <p:nvPr/>
        </p:nvSpPr>
        <p:spPr>
          <a:xfrm>
            <a:off x="4977775" y="521375"/>
            <a:ext cx="347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1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09" name="Google Shape;309;p47"/>
          <p:cNvSpPr txBox="1"/>
          <p:nvPr/>
        </p:nvSpPr>
        <p:spPr>
          <a:xfrm>
            <a:off x="607525" y="349500"/>
            <a:ext cx="212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Prompt"/>
                <a:ea typeface="Prompt"/>
                <a:cs typeface="Prompt"/>
                <a:sym typeface="Prompt"/>
              </a:rPr>
              <a:t>BLUMIRA XDR VALUE</a:t>
            </a:r>
            <a:endParaRPr b="1"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10" name="Google Shape;310;p47"/>
          <p:cNvSpPr txBox="1"/>
          <p:nvPr/>
        </p:nvSpPr>
        <p:spPr>
          <a:xfrm>
            <a:off x="3369602" y="2361825"/>
            <a:ext cx="2325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EFFECTIVE</a:t>
            </a:r>
            <a:endParaRPr b="1" sz="1700">
              <a:solidFill>
                <a:srgbClr val="2E2E2E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11" name="Google Shape;311;p47"/>
          <p:cNvSpPr txBox="1"/>
          <p:nvPr/>
        </p:nvSpPr>
        <p:spPr>
          <a:xfrm>
            <a:off x="610325" y="2361825"/>
            <a:ext cx="2500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EASY</a:t>
            </a:r>
            <a:endParaRPr b="1" sz="1700">
              <a:solidFill>
                <a:srgbClr val="2E2E2E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12" name="Google Shape;312;p47"/>
          <p:cNvSpPr txBox="1"/>
          <p:nvPr/>
        </p:nvSpPr>
        <p:spPr>
          <a:xfrm>
            <a:off x="610325" y="3396225"/>
            <a:ext cx="2567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Reduce reliance on humans to complete manual security tasks to achieve faster time to security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47"/>
          <p:cNvSpPr txBox="1"/>
          <p:nvPr/>
        </p:nvSpPr>
        <p:spPr>
          <a:xfrm>
            <a:off x="3366788" y="3396225"/>
            <a:ext cx="2388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Accelerate breach prevention and ransomware protection with automated response</a:t>
            </a:r>
            <a:endParaRPr b="1" sz="1200" u="sng"/>
          </a:p>
        </p:txBody>
      </p:sp>
      <p:sp>
        <p:nvSpPr>
          <p:cNvPr id="314" name="Google Shape;314;p47"/>
          <p:cNvSpPr txBox="1"/>
          <p:nvPr/>
        </p:nvSpPr>
        <p:spPr>
          <a:xfrm>
            <a:off x="6123250" y="2361825"/>
            <a:ext cx="2661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Prompt"/>
                <a:ea typeface="Prompt"/>
                <a:cs typeface="Prompt"/>
                <a:sym typeface="Prompt"/>
              </a:rPr>
              <a:t>EFFICIENT</a:t>
            </a:r>
            <a:endParaRPr b="1" sz="1700">
              <a:solidFill>
                <a:srgbClr val="2E2E2E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15" name="Google Shape;315;p47"/>
          <p:cNvSpPr txBox="1"/>
          <p:nvPr/>
        </p:nvSpPr>
        <p:spPr>
          <a:xfrm>
            <a:off x="6123275" y="3396225"/>
            <a:ext cx="28272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All-in-one open XDR platform simplifies workflows with hybrid coverage, satisfying more compliance controls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607526" y="718801"/>
            <a:ext cx="822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F7EF8"/>
                </a:solidFill>
                <a:latin typeface="Prompt"/>
                <a:ea typeface="Prompt"/>
                <a:cs typeface="Prompt"/>
                <a:sym typeface="Prompt"/>
              </a:rPr>
              <a:t>Blumira’s open XDR platform simplifies advanced detection and response for small and medium-sized businesses</a:t>
            </a:r>
            <a:endParaRPr sz="1200"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17" name="Google Shape;317;p47"/>
          <p:cNvSpPr txBox="1"/>
          <p:nvPr/>
        </p:nvSpPr>
        <p:spPr>
          <a:xfrm>
            <a:off x="610325" y="2679175"/>
            <a:ext cx="250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Free up time &amp; refocus efforts</a:t>
            </a:r>
            <a:endParaRPr/>
          </a:p>
        </p:txBody>
      </p:sp>
      <p:sp>
        <p:nvSpPr>
          <p:cNvPr id="318" name="Google Shape;318;p47"/>
          <p:cNvSpPr txBox="1"/>
          <p:nvPr/>
        </p:nvSpPr>
        <p:spPr>
          <a:xfrm>
            <a:off x="3369600" y="2655825"/>
            <a:ext cx="2388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Faster time to security</a:t>
            </a:r>
            <a:endParaRPr/>
          </a:p>
        </p:txBody>
      </p:sp>
      <p:sp>
        <p:nvSpPr>
          <p:cNvPr id="319" name="Google Shape;319;p47"/>
          <p:cNvSpPr txBox="1"/>
          <p:nvPr/>
        </p:nvSpPr>
        <p:spPr>
          <a:xfrm>
            <a:off x="6115675" y="2679175"/>
            <a:ext cx="2567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rPr>
              <a:t>Satisfy compliance &amp; gain more visibility</a:t>
            </a:r>
            <a:endParaRPr/>
          </a:p>
        </p:txBody>
      </p:sp>
      <p:grpSp>
        <p:nvGrpSpPr>
          <p:cNvPr id="320" name="Google Shape;320;p47"/>
          <p:cNvGrpSpPr/>
          <p:nvPr/>
        </p:nvGrpSpPr>
        <p:grpSpPr>
          <a:xfrm>
            <a:off x="670832" y="1557444"/>
            <a:ext cx="709507" cy="707988"/>
            <a:chOff x="3541011" y="1508594"/>
            <a:chExt cx="350166" cy="349434"/>
          </a:xfrm>
        </p:grpSpPr>
        <p:sp>
          <p:nvSpPr>
            <p:cNvPr id="321" name="Google Shape;321;p47"/>
            <p:cNvSpPr/>
            <p:nvPr/>
          </p:nvSpPr>
          <p:spPr>
            <a:xfrm>
              <a:off x="3600879" y="1568270"/>
              <a:ext cx="230049" cy="289758"/>
            </a:xfrm>
            <a:custGeom>
              <a:rect b="b" l="l" r="r" t="t"/>
              <a:pathLst>
                <a:path extrusionOk="0" h="9104" w="7228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7"/>
            <p:cNvSpPr/>
            <p:nvPr/>
          </p:nvSpPr>
          <p:spPr>
            <a:xfrm>
              <a:off x="3541011" y="1677980"/>
              <a:ext cx="48919" cy="10630"/>
            </a:xfrm>
            <a:custGeom>
              <a:rect b="b" l="l" r="r" t="t"/>
              <a:pathLst>
                <a:path extrusionOk="0" h="334" w="1537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7"/>
            <p:cNvSpPr/>
            <p:nvPr/>
          </p:nvSpPr>
          <p:spPr>
            <a:xfrm>
              <a:off x="3842259" y="1677980"/>
              <a:ext cx="48919" cy="10630"/>
            </a:xfrm>
            <a:custGeom>
              <a:rect b="b" l="l" r="r" t="t"/>
              <a:pathLst>
                <a:path extrusionOk="0" h="334" w="1537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47"/>
            <p:cNvSpPr/>
            <p:nvPr/>
          </p:nvSpPr>
          <p:spPr>
            <a:xfrm>
              <a:off x="3711161" y="1508594"/>
              <a:ext cx="10248" cy="48537"/>
            </a:xfrm>
            <a:custGeom>
              <a:rect b="b" l="l" r="r" t="t"/>
              <a:pathLst>
                <a:path extrusionOk="0" h="1525" w="322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7"/>
            <p:cNvSpPr/>
            <p:nvPr/>
          </p:nvSpPr>
          <p:spPr>
            <a:xfrm>
              <a:off x="3633470" y="1792018"/>
              <a:ext cx="22757" cy="29249"/>
            </a:xfrm>
            <a:custGeom>
              <a:rect b="b" l="l" r="r" t="t"/>
              <a:pathLst>
                <a:path extrusionOk="0" h="919" w="715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7"/>
            <p:cNvSpPr/>
            <p:nvPr/>
          </p:nvSpPr>
          <p:spPr>
            <a:xfrm>
              <a:off x="3775962" y="1545195"/>
              <a:ext cx="22757" cy="28995"/>
            </a:xfrm>
            <a:custGeom>
              <a:rect b="b" l="l" r="r" t="t"/>
              <a:pathLst>
                <a:path extrusionOk="0" h="911" w="715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7"/>
            <p:cNvSpPr/>
            <p:nvPr/>
          </p:nvSpPr>
          <p:spPr>
            <a:xfrm>
              <a:off x="3577390" y="160149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7"/>
            <p:cNvSpPr/>
            <p:nvPr/>
          </p:nvSpPr>
          <p:spPr>
            <a:xfrm>
              <a:off x="3823703" y="174360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7"/>
            <p:cNvSpPr/>
            <p:nvPr/>
          </p:nvSpPr>
          <p:spPr>
            <a:xfrm>
              <a:off x="3775962" y="1792018"/>
              <a:ext cx="22757" cy="29249"/>
            </a:xfrm>
            <a:custGeom>
              <a:rect b="b" l="l" r="r" t="t"/>
              <a:pathLst>
                <a:path extrusionOk="0" h="919" w="715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7"/>
            <p:cNvSpPr/>
            <p:nvPr/>
          </p:nvSpPr>
          <p:spPr>
            <a:xfrm>
              <a:off x="3633470" y="1545195"/>
              <a:ext cx="22757" cy="28995"/>
            </a:xfrm>
            <a:custGeom>
              <a:rect b="b" l="l" r="r" t="t"/>
              <a:pathLst>
                <a:path extrusionOk="0" h="911" w="715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7"/>
            <p:cNvSpPr/>
            <p:nvPr/>
          </p:nvSpPr>
          <p:spPr>
            <a:xfrm>
              <a:off x="3823703" y="160149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7"/>
            <p:cNvSpPr/>
            <p:nvPr/>
          </p:nvSpPr>
          <p:spPr>
            <a:xfrm>
              <a:off x="3577390" y="174360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7"/>
            <p:cNvSpPr/>
            <p:nvPr/>
          </p:nvSpPr>
          <p:spPr>
            <a:xfrm>
              <a:off x="3732358" y="1593032"/>
              <a:ext cx="71294" cy="62255"/>
            </a:xfrm>
            <a:custGeom>
              <a:rect b="b" l="l" r="r" t="t"/>
              <a:pathLst>
                <a:path extrusionOk="0" h="1956" w="224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4" name="Google Shape;334;p47"/>
          <p:cNvGrpSpPr/>
          <p:nvPr/>
        </p:nvGrpSpPr>
        <p:grpSpPr>
          <a:xfrm>
            <a:off x="3493459" y="1640882"/>
            <a:ext cx="638015" cy="646484"/>
            <a:chOff x="3979435" y="1976585"/>
            <a:chExt cx="345265" cy="349848"/>
          </a:xfrm>
        </p:grpSpPr>
        <p:sp>
          <p:nvSpPr>
            <p:cNvPr id="335" name="Google Shape;335;p47"/>
            <p:cNvSpPr/>
            <p:nvPr/>
          </p:nvSpPr>
          <p:spPr>
            <a:xfrm>
              <a:off x="3979435" y="1976585"/>
              <a:ext cx="345265" cy="349848"/>
            </a:xfrm>
            <a:custGeom>
              <a:rect b="b" l="l" r="r" t="t"/>
              <a:pathLst>
                <a:path extrusionOk="0" h="10992" w="10848">
                  <a:moveTo>
                    <a:pt x="6632" y="322"/>
                  </a:moveTo>
                  <a:cubicBezTo>
                    <a:pt x="6859" y="322"/>
                    <a:pt x="7013" y="501"/>
                    <a:pt x="7013" y="715"/>
                  </a:cubicBezTo>
                  <a:cubicBezTo>
                    <a:pt x="7013" y="929"/>
                    <a:pt x="6835" y="1096"/>
                    <a:pt x="6632" y="1096"/>
                  </a:cubicBezTo>
                  <a:lnTo>
                    <a:pt x="4906" y="1096"/>
                  </a:lnTo>
                  <a:cubicBezTo>
                    <a:pt x="4680" y="1096"/>
                    <a:pt x="4513" y="918"/>
                    <a:pt x="4513" y="715"/>
                  </a:cubicBezTo>
                  <a:cubicBezTo>
                    <a:pt x="4513" y="489"/>
                    <a:pt x="4692" y="322"/>
                    <a:pt x="4906" y="322"/>
                  </a:cubicBezTo>
                  <a:close/>
                  <a:moveTo>
                    <a:pt x="5966" y="1429"/>
                  </a:moveTo>
                  <a:lnTo>
                    <a:pt x="5966" y="1965"/>
                  </a:lnTo>
                  <a:lnTo>
                    <a:pt x="5561" y="1965"/>
                  </a:lnTo>
                  <a:lnTo>
                    <a:pt x="5561" y="1429"/>
                  </a:lnTo>
                  <a:close/>
                  <a:moveTo>
                    <a:pt x="5775" y="2289"/>
                  </a:moveTo>
                  <a:cubicBezTo>
                    <a:pt x="6988" y="2289"/>
                    <a:pt x="8193" y="2825"/>
                    <a:pt x="9026" y="3835"/>
                  </a:cubicBezTo>
                  <a:cubicBezTo>
                    <a:pt x="10466" y="5620"/>
                    <a:pt x="10204" y="8276"/>
                    <a:pt x="8407" y="9728"/>
                  </a:cubicBezTo>
                  <a:cubicBezTo>
                    <a:pt x="7623" y="10362"/>
                    <a:pt x="6686" y="10670"/>
                    <a:pt x="5757" y="10670"/>
                  </a:cubicBezTo>
                  <a:cubicBezTo>
                    <a:pt x="4540" y="10670"/>
                    <a:pt x="3337" y="10141"/>
                    <a:pt x="2513" y="9121"/>
                  </a:cubicBezTo>
                  <a:cubicBezTo>
                    <a:pt x="429" y="6561"/>
                    <a:pt x="2001" y="2715"/>
                    <a:pt x="5251" y="2322"/>
                  </a:cubicBezTo>
                  <a:cubicBezTo>
                    <a:pt x="5425" y="2300"/>
                    <a:pt x="5601" y="2289"/>
                    <a:pt x="5775" y="2289"/>
                  </a:cubicBezTo>
                  <a:close/>
                  <a:moveTo>
                    <a:pt x="4906" y="1"/>
                  </a:moveTo>
                  <a:cubicBezTo>
                    <a:pt x="4501" y="1"/>
                    <a:pt x="4192" y="322"/>
                    <a:pt x="4192" y="715"/>
                  </a:cubicBezTo>
                  <a:cubicBezTo>
                    <a:pt x="4192" y="1108"/>
                    <a:pt x="4513" y="1429"/>
                    <a:pt x="4906" y="1429"/>
                  </a:cubicBezTo>
                  <a:lnTo>
                    <a:pt x="5239" y="1429"/>
                  </a:lnTo>
                  <a:lnTo>
                    <a:pt x="5239" y="1989"/>
                  </a:lnTo>
                  <a:cubicBezTo>
                    <a:pt x="1727" y="2394"/>
                    <a:pt x="1" y="6561"/>
                    <a:pt x="2263" y="9323"/>
                  </a:cubicBezTo>
                  <a:cubicBezTo>
                    <a:pt x="3160" y="10423"/>
                    <a:pt x="4463" y="10991"/>
                    <a:pt x="5774" y="10991"/>
                  </a:cubicBezTo>
                  <a:cubicBezTo>
                    <a:pt x="6777" y="10991"/>
                    <a:pt x="7785" y="10659"/>
                    <a:pt x="8621" y="9978"/>
                  </a:cubicBezTo>
                  <a:cubicBezTo>
                    <a:pt x="10550" y="8407"/>
                    <a:pt x="10847" y="5549"/>
                    <a:pt x="9264" y="3632"/>
                  </a:cubicBezTo>
                  <a:cubicBezTo>
                    <a:pt x="8490" y="2680"/>
                    <a:pt x="7406" y="2120"/>
                    <a:pt x="6287" y="1989"/>
                  </a:cubicBezTo>
                  <a:lnTo>
                    <a:pt x="6287" y="1429"/>
                  </a:lnTo>
                  <a:lnTo>
                    <a:pt x="6632" y="1429"/>
                  </a:lnTo>
                  <a:cubicBezTo>
                    <a:pt x="7037" y="1429"/>
                    <a:pt x="7347" y="1096"/>
                    <a:pt x="7347" y="715"/>
                  </a:cubicBezTo>
                  <a:cubicBezTo>
                    <a:pt x="7347" y="310"/>
                    <a:pt x="7013" y="1"/>
                    <a:pt x="6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7"/>
            <p:cNvSpPr/>
            <p:nvPr/>
          </p:nvSpPr>
          <p:spPr>
            <a:xfrm>
              <a:off x="4044236" y="2176685"/>
              <a:ext cx="144783" cy="123077"/>
            </a:xfrm>
            <a:custGeom>
              <a:rect b="b" l="l" r="r" t="t"/>
              <a:pathLst>
                <a:path extrusionOk="0" h="3867" w="4549">
                  <a:moveTo>
                    <a:pt x="203" y="0"/>
                  </a:moveTo>
                  <a:cubicBezTo>
                    <a:pt x="108" y="0"/>
                    <a:pt x="36" y="84"/>
                    <a:pt x="36" y="167"/>
                  </a:cubicBezTo>
                  <a:cubicBezTo>
                    <a:pt x="36" y="215"/>
                    <a:pt x="1" y="977"/>
                    <a:pt x="405" y="1822"/>
                  </a:cubicBezTo>
                  <a:cubicBezTo>
                    <a:pt x="667" y="2346"/>
                    <a:pt x="1048" y="2798"/>
                    <a:pt x="1525" y="3143"/>
                  </a:cubicBezTo>
                  <a:cubicBezTo>
                    <a:pt x="2186" y="3633"/>
                    <a:pt x="2944" y="3867"/>
                    <a:pt x="3694" y="3867"/>
                  </a:cubicBezTo>
                  <a:cubicBezTo>
                    <a:pt x="3929" y="3867"/>
                    <a:pt x="4164" y="3844"/>
                    <a:pt x="4394" y="3798"/>
                  </a:cubicBezTo>
                  <a:cubicBezTo>
                    <a:pt x="4489" y="3786"/>
                    <a:pt x="4549" y="3691"/>
                    <a:pt x="4537" y="3608"/>
                  </a:cubicBezTo>
                  <a:cubicBezTo>
                    <a:pt x="4526" y="3543"/>
                    <a:pt x="4446" y="3487"/>
                    <a:pt x="4368" y="3487"/>
                  </a:cubicBezTo>
                  <a:cubicBezTo>
                    <a:pt x="4361" y="3487"/>
                    <a:pt x="4354" y="3488"/>
                    <a:pt x="4346" y="3489"/>
                  </a:cubicBezTo>
                  <a:cubicBezTo>
                    <a:pt x="4139" y="3526"/>
                    <a:pt x="3932" y="3545"/>
                    <a:pt x="3725" y="3545"/>
                  </a:cubicBezTo>
                  <a:cubicBezTo>
                    <a:pt x="3018" y="3545"/>
                    <a:pt x="2326" y="3324"/>
                    <a:pt x="1727" y="2882"/>
                  </a:cubicBezTo>
                  <a:cubicBezTo>
                    <a:pt x="275" y="1810"/>
                    <a:pt x="370" y="167"/>
                    <a:pt x="370" y="167"/>
                  </a:cubicBezTo>
                  <a:cubicBezTo>
                    <a:pt x="370" y="84"/>
                    <a:pt x="298" y="0"/>
                    <a:pt x="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7"/>
            <p:cNvSpPr/>
            <p:nvPr/>
          </p:nvSpPr>
          <p:spPr>
            <a:xfrm>
              <a:off x="4046910" y="2065957"/>
              <a:ext cx="204269" cy="100893"/>
            </a:xfrm>
            <a:custGeom>
              <a:rect b="b" l="l" r="r" t="t"/>
              <a:pathLst>
                <a:path extrusionOk="0" h="3170" w="6418">
                  <a:moveTo>
                    <a:pt x="3655" y="1"/>
                  </a:moveTo>
                  <a:cubicBezTo>
                    <a:pt x="1971" y="1"/>
                    <a:pt x="367" y="1170"/>
                    <a:pt x="12" y="3003"/>
                  </a:cubicBezTo>
                  <a:cubicBezTo>
                    <a:pt x="0" y="3086"/>
                    <a:pt x="71" y="3170"/>
                    <a:pt x="179" y="3170"/>
                  </a:cubicBezTo>
                  <a:cubicBezTo>
                    <a:pt x="250" y="3170"/>
                    <a:pt x="333" y="3110"/>
                    <a:pt x="345" y="3039"/>
                  </a:cubicBezTo>
                  <a:cubicBezTo>
                    <a:pt x="667" y="1358"/>
                    <a:pt x="2122" y="299"/>
                    <a:pt x="3652" y="299"/>
                  </a:cubicBezTo>
                  <a:cubicBezTo>
                    <a:pt x="4332" y="299"/>
                    <a:pt x="5027" y="509"/>
                    <a:pt x="5644" y="967"/>
                  </a:cubicBezTo>
                  <a:cubicBezTo>
                    <a:pt x="5822" y="1098"/>
                    <a:pt x="5965" y="1241"/>
                    <a:pt x="6120" y="1396"/>
                  </a:cubicBezTo>
                  <a:cubicBezTo>
                    <a:pt x="6155" y="1431"/>
                    <a:pt x="6208" y="1454"/>
                    <a:pt x="6257" y="1454"/>
                  </a:cubicBezTo>
                  <a:cubicBezTo>
                    <a:pt x="6290" y="1454"/>
                    <a:pt x="6322" y="1443"/>
                    <a:pt x="6346" y="1419"/>
                  </a:cubicBezTo>
                  <a:cubicBezTo>
                    <a:pt x="6406" y="1360"/>
                    <a:pt x="6417" y="1253"/>
                    <a:pt x="6358" y="1193"/>
                  </a:cubicBezTo>
                  <a:cubicBezTo>
                    <a:pt x="6191" y="1027"/>
                    <a:pt x="6025" y="860"/>
                    <a:pt x="5834" y="729"/>
                  </a:cubicBezTo>
                  <a:cubicBezTo>
                    <a:pt x="5159" y="229"/>
                    <a:pt x="4399" y="1"/>
                    <a:pt x="3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7"/>
            <p:cNvSpPr/>
            <p:nvPr/>
          </p:nvSpPr>
          <p:spPr>
            <a:xfrm>
              <a:off x="4195735" y="2118027"/>
              <a:ext cx="84247" cy="174224"/>
            </a:xfrm>
            <a:custGeom>
              <a:rect b="b" l="l" r="r" t="t"/>
              <a:pathLst>
                <a:path extrusionOk="0" h="5474" w="2647">
                  <a:moveTo>
                    <a:pt x="1952" y="0"/>
                  </a:moveTo>
                  <a:cubicBezTo>
                    <a:pt x="1920" y="0"/>
                    <a:pt x="1888" y="11"/>
                    <a:pt x="1861" y="33"/>
                  </a:cubicBezTo>
                  <a:cubicBezTo>
                    <a:pt x="1789" y="81"/>
                    <a:pt x="1753" y="176"/>
                    <a:pt x="1813" y="260"/>
                  </a:cubicBezTo>
                  <a:cubicBezTo>
                    <a:pt x="2158" y="795"/>
                    <a:pt x="2325" y="1403"/>
                    <a:pt x="2325" y="2046"/>
                  </a:cubicBezTo>
                  <a:cubicBezTo>
                    <a:pt x="2325" y="3451"/>
                    <a:pt x="1432" y="4689"/>
                    <a:pt x="182" y="5165"/>
                  </a:cubicBezTo>
                  <a:cubicBezTo>
                    <a:pt x="1" y="5229"/>
                    <a:pt x="67" y="5474"/>
                    <a:pt x="237" y="5474"/>
                  </a:cubicBezTo>
                  <a:cubicBezTo>
                    <a:pt x="257" y="5474"/>
                    <a:pt x="278" y="5470"/>
                    <a:pt x="301" y="5463"/>
                  </a:cubicBezTo>
                  <a:cubicBezTo>
                    <a:pt x="1682" y="4927"/>
                    <a:pt x="2646" y="3593"/>
                    <a:pt x="2646" y="2022"/>
                  </a:cubicBezTo>
                  <a:cubicBezTo>
                    <a:pt x="2646" y="1343"/>
                    <a:pt x="2456" y="653"/>
                    <a:pt x="2087" y="81"/>
                  </a:cubicBezTo>
                  <a:cubicBezTo>
                    <a:pt x="2057" y="29"/>
                    <a:pt x="2004" y="0"/>
                    <a:pt x="1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47"/>
            <p:cNvSpPr/>
            <p:nvPr/>
          </p:nvSpPr>
          <p:spPr>
            <a:xfrm>
              <a:off x="4109037" y="2161153"/>
              <a:ext cx="81510" cy="55348"/>
            </a:xfrm>
            <a:custGeom>
              <a:rect b="b" l="l" r="r" t="t"/>
              <a:pathLst>
                <a:path extrusionOk="0" h="1739" w="2561">
                  <a:moveTo>
                    <a:pt x="1691" y="333"/>
                  </a:moveTo>
                  <a:cubicBezTo>
                    <a:pt x="1965" y="333"/>
                    <a:pt x="2144" y="655"/>
                    <a:pt x="1965" y="881"/>
                  </a:cubicBezTo>
                  <a:cubicBezTo>
                    <a:pt x="1900" y="968"/>
                    <a:pt x="1790" y="1020"/>
                    <a:pt x="1682" y="1020"/>
                  </a:cubicBezTo>
                  <a:cubicBezTo>
                    <a:pt x="1613" y="1020"/>
                    <a:pt x="1545" y="999"/>
                    <a:pt x="1489" y="953"/>
                  </a:cubicBezTo>
                  <a:cubicBezTo>
                    <a:pt x="1215" y="762"/>
                    <a:pt x="1370" y="333"/>
                    <a:pt x="1691" y="333"/>
                  </a:cubicBezTo>
                  <a:close/>
                  <a:moveTo>
                    <a:pt x="1691" y="0"/>
                  </a:moveTo>
                  <a:cubicBezTo>
                    <a:pt x="1584" y="0"/>
                    <a:pt x="1334" y="36"/>
                    <a:pt x="1156" y="274"/>
                  </a:cubicBezTo>
                  <a:cubicBezTo>
                    <a:pt x="1025" y="453"/>
                    <a:pt x="989" y="655"/>
                    <a:pt x="1048" y="845"/>
                  </a:cubicBezTo>
                  <a:lnTo>
                    <a:pt x="132" y="1441"/>
                  </a:lnTo>
                  <a:cubicBezTo>
                    <a:pt x="1" y="1536"/>
                    <a:pt x="60" y="1738"/>
                    <a:pt x="215" y="1738"/>
                  </a:cubicBezTo>
                  <a:cubicBezTo>
                    <a:pt x="310" y="1738"/>
                    <a:pt x="263" y="1726"/>
                    <a:pt x="1215" y="1131"/>
                  </a:cubicBezTo>
                  <a:cubicBezTo>
                    <a:pt x="1347" y="1275"/>
                    <a:pt x="1521" y="1344"/>
                    <a:pt x="1693" y="1344"/>
                  </a:cubicBezTo>
                  <a:cubicBezTo>
                    <a:pt x="1893" y="1344"/>
                    <a:pt x="2093" y="1251"/>
                    <a:pt x="2227" y="1072"/>
                  </a:cubicBezTo>
                  <a:cubicBezTo>
                    <a:pt x="2560" y="631"/>
                    <a:pt x="2251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47"/>
            <p:cNvSpPr/>
            <p:nvPr/>
          </p:nvSpPr>
          <p:spPr>
            <a:xfrm>
              <a:off x="4157160" y="2083080"/>
              <a:ext cx="10662" cy="29218"/>
            </a:xfrm>
            <a:custGeom>
              <a:rect b="b" l="l" r="r" t="t"/>
              <a:pathLst>
                <a:path extrusionOk="0" h="918" w="335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2"/>
                  </a:lnTo>
                  <a:cubicBezTo>
                    <a:pt x="1" y="846"/>
                    <a:pt x="72" y="917"/>
                    <a:pt x="167" y="917"/>
                  </a:cubicBezTo>
                  <a:cubicBezTo>
                    <a:pt x="275" y="917"/>
                    <a:pt x="334" y="846"/>
                    <a:pt x="334" y="76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47"/>
            <p:cNvSpPr/>
            <p:nvPr/>
          </p:nvSpPr>
          <p:spPr>
            <a:xfrm>
              <a:off x="4109419" y="2096034"/>
              <a:ext cx="21261" cy="26862"/>
            </a:xfrm>
            <a:custGeom>
              <a:rect b="b" l="l" r="r" t="t"/>
              <a:pathLst>
                <a:path extrusionOk="0" h="844" w="668">
                  <a:moveTo>
                    <a:pt x="183" y="0"/>
                  </a:moveTo>
                  <a:cubicBezTo>
                    <a:pt x="156" y="0"/>
                    <a:pt x="130" y="7"/>
                    <a:pt x="108" y="22"/>
                  </a:cubicBezTo>
                  <a:cubicBezTo>
                    <a:pt x="36" y="70"/>
                    <a:pt x="1" y="177"/>
                    <a:pt x="48" y="248"/>
                  </a:cubicBezTo>
                  <a:lnTo>
                    <a:pt x="346" y="772"/>
                  </a:lnTo>
                  <a:cubicBezTo>
                    <a:pt x="393" y="808"/>
                    <a:pt x="429" y="844"/>
                    <a:pt x="489" y="844"/>
                  </a:cubicBezTo>
                  <a:cubicBezTo>
                    <a:pt x="524" y="844"/>
                    <a:pt x="548" y="844"/>
                    <a:pt x="572" y="832"/>
                  </a:cubicBezTo>
                  <a:cubicBezTo>
                    <a:pt x="643" y="784"/>
                    <a:pt x="667" y="677"/>
                    <a:pt x="632" y="605"/>
                  </a:cubicBezTo>
                  <a:lnTo>
                    <a:pt x="334" y="82"/>
                  </a:lnTo>
                  <a:cubicBezTo>
                    <a:pt x="301" y="33"/>
                    <a:pt x="241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47"/>
            <p:cNvSpPr/>
            <p:nvPr/>
          </p:nvSpPr>
          <p:spPr>
            <a:xfrm>
              <a:off x="4074950" y="2130121"/>
              <a:ext cx="28454" cy="19669"/>
            </a:xfrm>
            <a:custGeom>
              <a:rect b="b" l="l" r="r" t="t"/>
              <a:pathLst>
                <a:path extrusionOk="0" h="618" w="894">
                  <a:moveTo>
                    <a:pt x="188" y="1"/>
                  </a:moveTo>
                  <a:cubicBezTo>
                    <a:pt x="130" y="1"/>
                    <a:pt x="72" y="33"/>
                    <a:pt x="48" y="82"/>
                  </a:cubicBezTo>
                  <a:cubicBezTo>
                    <a:pt x="0" y="154"/>
                    <a:pt x="24" y="261"/>
                    <a:pt x="107" y="308"/>
                  </a:cubicBezTo>
                  <a:lnTo>
                    <a:pt x="619" y="606"/>
                  </a:lnTo>
                  <a:cubicBezTo>
                    <a:pt x="655" y="618"/>
                    <a:pt x="679" y="618"/>
                    <a:pt x="703" y="618"/>
                  </a:cubicBezTo>
                  <a:cubicBezTo>
                    <a:pt x="762" y="618"/>
                    <a:pt x="798" y="594"/>
                    <a:pt x="834" y="546"/>
                  </a:cubicBezTo>
                  <a:cubicBezTo>
                    <a:pt x="893" y="475"/>
                    <a:pt x="881" y="368"/>
                    <a:pt x="786" y="320"/>
                  </a:cubicBezTo>
                  <a:lnTo>
                    <a:pt x="262" y="23"/>
                  </a:lnTo>
                  <a:cubicBezTo>
                    <a:pt x="240" y="8"/>
                    <a:pt x="214" y="1"/>
                    <a:pt x="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7"/>
            <p:cNvSpPr/>
            <p:nvPr/>
          </p:nvSpPr>
          <p:spPr>
            <a:xfrm>
              <a:off x="4063555" y="2177067"/>
              <a:ext cx="29218" cy="10630"/>
            </a:xfrm>
            <a:custGeom>
              <a:rect b="b" l="l" r="r" t="t"/>
              <a:pathLst>
                <a:path extrusionOk="0" h="334" w="918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46" y="334"/>
                    <a:pt x="918" y="262"/>
                    <a:pt x="918" y="167"/>
                  </a:cubicBezTo>
                  <a:cubicBezTo>
                    <a:pt x="918" y="83"/>
                    <a:pt x="846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47"/>
            <p:cNvSpPr/>
            <p:nvPr/>
          </p:nvSpPr>
          <p:spPr>
            <a:xfrm>
              <a:off x="4073804" y="2215005"/>
              <a:ext cx="29600" cy="20051"/>
            </a:xfrm>
            <a:custGeom>
              <a:rect b="b" l="l" r="r" t="t"/>
              <a:pathLst>
                <a:path extrusionOk="0" h="630" w="930">
                  <a:moveTo>
                    <a:pt x="735" y="1"/>
                  </a:moveTo>
                  <a:cubicBezTo>
                    <a:pt x="709" y="1"/>
                    <a:pt x="681" y="8"/>
                    <a:pt x="655" y="23"/>
                  </a:cubicBezTo>
                  <a:lnTo>
                    <a:pt x="143" y="320"/>
                  </a:lnTo>
                  <a:cubicBezTo>
                    <a:pt x="0" y="404"/>
                    <a:pt x="60" y="630"/>
                    <a:pt x="227" y="630"/>
                  </a:cubicBezTo>
                  <a:cubicBezTo>
                    <a:pt x="298" y="630"/>
                    <a:pt x="298" y="606"/>
                    <a:pt x="822" y="308"/>
                  </a:cubicBezTo>
                  <a:cubicBezTo>
                    <a:pt x="893" y="261"/>
                    <a:pt x="929" y="154"/>
                    <a:pt x="881" y="82"/>
                  </a:cubicBezTo>
                  <a:cubicBezTo>
                    <a:pt x="849" y="33"/>
                    <a:pt x="794" y="1"/>
                    <a:pt x="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7"/>
            <p:cNvSpPr/>
            <p:nvPr/>
          </p:nvSpPr>
          <p:spPr>
            <a:xfrm>
              <a:off x="4109419" y="2242472"/>
              <a:ext cx="21261" cy="26703"/>
            </a:xfrm>
            <a:custGeom>
              <a:rect b="b" l="l" r="r" t="t"/>
              <a:pathLst>
                <a:path extrusionOk="0" h="839" w="668">
                  <a:moveTo>
                    <a:pt x="496" y="0"/>
                  </a:moveTo>
                  <a:cubicBezTo>
                    <a:pt x="441" y="0"/>
                    <a:pt x="391" y="27"/>
                    <a:pt x="358" y="76"/>
                  </a:cubicBezTo>
                  <a:lnTo>
                    <a:pt x="60" y="600"/>
                  </a:lnTo>
                  <a:cubicBezTo>
                    <a:pt x="1" y="707"/>
                    <a:pt x="72" y="838"/>
                    <a:pt x="191" y="838"/>
                  </a:cubicBezTo>
                  <a:cubicBezTo>
                    <a:pt x="251" y="838"/>
                    <a:pt x="298" y="815"/>
                    <a:pt x="334" y="767"/>
                  </a:cubicBezTo>
                  <a:lnTo>
                    <a:pt x="632" y="243"/>
                  </a:lnTo>
                  <a:cubicBezTo>
                    <a:pt x="667" y="172"/>
                    <a:pt x="643" y="64"/>
                    <a:pt x="572" y="17"/>
                  </a:cubicBezTo>
                  <a:cubicBezTo>
                    <a:pt x="546" y="6"/>
                    <a:pt x="520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7"/>
            <p:cNvSpPr/>
            <p:nvPr/>
          </p:nvSpPr>
          <p:spPr>
            <a:xfrm>
              <a:off x="4157924" y="2252466"/>
              <a:ext cx="10248" cy="29600"/>
            </a:xfrm>
            <a:custGeom>
              <a:rect b="b" l="l" r="r" t="t"/>
              <a:pathLst>
                <a:path extrusionOk="0" h="930" w="322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62"/>
                  </a:lnTo>
                  <a:cubicBezTo>
                    <a:pt x="1" y="858"/>
                    <a:pt x="72" y="929"/>
                    <a:pt x="155" y="929"/>
                  </a:cubicBezTo>
                  <a:cubicBezTo>
                    <a:pt x="251" y="929"/>
                    <a:pt x="322" y="858"/>
                    <a:pt x="322" y="762"/>
                  </a:cubicBezTo>
                  <a:lnTo>
                    <a:pt x="322" y="167"/>
                  </a:lnTo>
                  <a:cubicBezTo>
                    <a:pt x="322" y="84"/>
                    <a:pt x="251" y="0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7"/>
            <p:cNvSpPr/>
            <p:nvPr/>
          </p:nvSpPr>
          <p:spPr>
            <a:xfrm>
              <a:off x="4194685" y="2242472"/>
              <a:ext cx="21261" cy="27022"/>
            </a:xfrm>
            <a:custGeom>
              <a:rect b="b" l="l" r="r" t="t"/>
              <a:pathLst>
                <a:path extrusionOk="0" h="849" w="668">
                  <a:moveTo>
                    <a:pt x="181" y="0"/>
                  </a:moveTo>
                  <a:cubicBezTo>
                    <a:pt x="155" y="0"/>
                    <a:pt x="130" y="6"/>
                    <a:pt x="108" y="17"/>
                  </a:cubicBezTo>
                  <a:cubicBezTo>
                    <a:pt x="36" y="64"/>
                    <a:pt x="0" y="172"/>
                    <a:pt x="48" y="243"/>
                  </a:cubicBezTo>
                  <a:lnTo>
                    <a:pt x="346" y="767"/>
                  </a:lnTo>
                  <a:cubicBezTo>
                    <a:pt x="378" y="816"/>
                    <a:pt x="428" y="848"/>
                    <a:pt x="487" y="848"/>
                  </a:cubicBezTo>
                  <a:cubicBezTo>
                    <a:pt x="513" y="848"/>
                    <a:pt x="542" y="841"/>
                    <a:pt x="572" y="826"/>
                  </a:cubicBezTo>
                  <a:cubicBezTo>
                    <a:pt x="643" y="779"/>
                    <a:pt x="667" y="672"/>
                    <a:pt x="631" y="600"/>
                  </a:cubicBezTo>
                  <a:lnTo>
                    <a:pt x="334" y="76"/>
                  </a:lnTo>
                  <a:cubicBezTo>
                    <a:pt x="301" y="27"/>
                    <a:pt x="240" y="0"/>
                    <a:pt x="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47"/>
            <p:cNvSpPr/>
            <p:nvPr/>
          </p:nvSpPr>
          <p:spPr>
            <a:xfrm>
              <a:off x="4222343" y="2215387"/>
              <a:ext cx="27690" cy="19669"/>
            </a:xfrm>
            <a:custGeom>
              <a:rect b="b" l="l" r="r" t="t"/>
              <a:pathLst>
                <a:path extrusionOk="0" h="618" w="870">
                  <a:moveTo>
                    <a:pt x="176" y="1"/>
                  </a:moveTo>
                  <a:cubicBezTo>
                    <a:pt x="118" y="1"/>
                    <a:pt x="57" y="33"/>
                    <a:pt x="24" y="82"/>
                  </a:cubicBezTo>
                  <a:cubicBezTo>
                    <a:pt x="1" y="142"/>
                    <a:pt x="13" y="249"/>
                    <a:pt x="96" y="296"/>
                  </a:cubicBezTo>
                  <a:cubicBezTo>
                    <a:pt x="632" y="594"/>
                    <a:pt x="620" y="618"/>
                    <a:pt x="691" y="618"/>
                  </a:cubicBezTo>
                  <a:cubicBezTo>
                    <a:pt x="751" y="618"/>
                    <a:pt x="798" y="594"/>
                    <a:pt x="834" y="546"/>
                  </a:cubicBezTo>
                  <a:cubicBezTo>
                    <a:pt x="870" y="475"/>
                    <a:pt x="846" y="368"/>
                    <a:pt x="775" y="320"/>
                  </a:cubicBezTo>
                  <a:lnTo>
                    <a:pt x="251" y="22"/>
                  </a:lnTo>
                  <a:cubicBezTo>
                    <a:pt x="228" y="8"/>
                    <a:pt x="202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7"/>
            <p:cNvSpPr/>
            <p:nvPr/>
          </p:nvSpPr>
          <p:spPr>
            <a:xfrm>
              <a:off x="4232941" y="2177067"/>
              <a:ext cx="29600" cy="10630"/>
            </a:xfrm>
            <a:custGeom>
              <a:rect b="b" l="l" r="r" t="t"/>
              <a:pathLst>
                <a:path extrusionOk="0" h="334" w="93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763" y="334"/>
                  </a:lnTo>
                  <a:cubicBezTo>
                    <a:pt x="858" y="334"/>
                    <a:pt x="930" y="262"/>
                    <a:pt x="930" y="167"/>
                  </a:cubicBezTo>
                  <a:cubicBezTo>
                    <a:pt x="930" y="83"/>
                    <a:pt x="85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7"/>
            <p:cNvSpPr/>
            <p:nvPr/>
          </p:nvSpPr>
          <p:spPr>
            <a:xfrm>
              <a:off x="4221579" y="2130694"/>
              <a:ext cx="28454" cy="19478"/>
            </a:xfrm>
            <a:custGeom>
              <a:rect b="b" l="l" r="r" t="t"/>
              <a:pathLst>
                <a:path extrusionOk="0" h="612" w="894">
                  <a:moveTo>
                    <a:pt x="706" y="0"/>
                  </a:moveTo>
                  <a:cubicBezTo>
                    <a:pt x="679" y="0"/>
                    <a:pt x="654" y="5"/>
                    <a:pt x="632" y="16"/>
                  </a:cubicBezTo>
                  <a:lnTo>
                    <a:pt x="108" y="314"/>
                  </a:lnTo>
                  <a:cubicBezTo>
                    <a:pt x="37" y="362"/>
                    <a:pt x="1" y="469"/>
                    <a:pt x="48" y="540"/>
                  </a:cubicBezTo>
                  <a:cubicBezTo>
                    <a:pt x="96" y="588"/>
                    <a:pt x="144" y="612"/>
                    <a:pt x="203" y="612"/>
                  </a:cubicBezTo>
                  <a:cubicBezTo>
                    <a:pt x="227" y="612"/>
                    <a:pt x="263" y="612"/>
                    <a:pt x="275" y="600"/>
                  </a:cubicBezTo>
                  <a:lnTo>
                    <a:pt x="799" y="302"/>
                  </a:lnTo>
                  <a:cubicBezTo>
                    <a:pt x="870" y="255"/>
                    <a:pt x="894" y="159"/>
                    <a:pt x="858" y="76"/>
                  </a:cubicBezTo>
                  <a:cubicBezTo>
                    <a:pt x="825" y="27"/>
                    <a:pt x="764" y="0"/>
                    <a:pt x="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7"/>
            <p:cNvSpPr/>
            <p:nvPr/>
          </p:nvSpPr>
          <p:spPr>
            <a:xfrm>
              <a:off x="4194685" y="2095652"/>
              <a:ext cx="20879" cy="26862"/>
            </a:xfrm>
            <a:custGeom>
              <a:rect b="b" l="l" r="r" t="t"/>
              <a:pathLst>
                <a:path extrusionOk="0" h="844" w="656">
                  <a:moveTo>
                    <a:pt x="479" y="0"/>
                  </a:moveTo>
                  <a:cubicBezTo>
                    <a:pt x="428" y="0"/>
                    <a:pt x="378" y="33"/>
                    <a:pt x="346" y="82"/>
                  </a:cubicBezTo>
                  <a:lnTo>
                    <a:pt x="48" y="606"/>
                  </a:lnTo>
                  <a:cubicBezTo>
                    <a:pt x="0" y="677"/>
                    <a:pt x="36" y="784"/>
                    <a:pt x="108" y="820"/>
                  </a:cubicBezTo>
                  <a:cubicBezTo>
                    <a:pt x="131" y="844"/>
                    <a:pt x="167" y="844"/>
                    <a:pt x="179" y="844"/>
                  </a:cubicBezTo>
                  <a:cubicBezTo>
                    <a:pt x="239" y="844"/>
                    <a:pt x="286" y="808"/>
                    <a:pt x="310" y="760"/>
                  </a:cubicBezTo>
                  <a:lnTo>
                    <a:pt x="608" y="248"/>
                  </a:lnTo>
                  <a:cubicBezTo>
                    <a:pt x="655" y="165"/>
                    <a:pt x="631" y="70"/>
                    <a:pt x="548" y="22"/>
                  </a:cubicBezTo>
                  <a:cubicBezTo>
                    <a:pt x="526" y="7"/>
                    <a:pt x="502" y="0"/>
                    <a:pt x="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47"/>
          <p:cNvGrpSpPr/>
          <p:nvPr/>
        </p:nvGrpSpPr>
        <p:grpSpPr>
          <a:xfrm>
            <a:off x="6244585" y="1673197"/>
            <a:ext cx="638029" cy="638086"/>
            <a:chOff x="5771483" y="1515787"/>
            <a:chExt cx="357359" cy="357391"/>
          </a:xfrm>
        </p:grpSpPr>
        <p:sp>
          <p:nvSpPr>
            <p:cNvPr id="353" name="Google Shape;353;p47"/>
            <p:cNvSpPr/>
            <p:nvPr/>
          </p:nvSpPr>
          <p:spPr>
            <a:xfrm>
              <a:off x="5771483" y="1515787"/>
              <a:ext cx="357359" cy="357391"/>
            </a:xfrm>
            <a:custGeom>
              <a:rect b="b" l="l" r="r" t="t"/>
              <a:pathLst>
                <a:path extrusionOk="0" h="11229" w="11228">
                  <a:moveTo>
                    <a:pt x="6334" y="346"/>
                  </a:moveTo>
                  <a:cubicBezTo>
                    <a:pt x="6334" y="346"/>
                    <a:pt x="6346" y="346"/>
                    <a:pt x="6346" y="358"/>
                  </a:cubicBezTo>
                  <a:lnTo>
                    <a:pt x="6346" y="822"/>
                  </a:lnTo>
                  <a:cubicBezTo>
                    <a:pt x="6346" y="989"/>
                    <a:pt x="6454" y="1120"/>
                    <a:pt x="6608" y="1156"/>
                  </a:cubicBezTo>
                  <a:cubicBezTo>
                    <a:pt x="7132" y="1275"/>
                    <a:pt x="7644" y="1477"/>
                    <a:pt x="8097" y="1763"/>
                  </a:cubicBezTo>
                  <a:cubicBezTo>
                    <a:pt x="8157" y="1798"/>
                    <a:pt x="8225" y="1817"/>
                    <a:pt x="8290" y="1817"/>
                  </a:cubicBezTo>
                  <a:cubicBezTo>
                    <a:pt x="8377" y="1817"/>
                    <a:pt x="8459" y="1784"/>
                    <a:pt x="8513" y="1715"/>
                  </a:cubicBezTo>
                  <a:lnTo>
                    <a:pt x="8847" y="1394"/>
                  </a:lnTo>
                  <a:lnTo>
                    <a:pt x="8859" y="1394"/>
                  </a:lnTo>
                  <a:lnTo>
                    <a:pt x="9859" y="2382"/>
                  </a:lnTo>
                  <a:lnTo>
                    <a:pt x="9859" y="2406"/>
                  </a:lnTo>
                  <a:lnTo>
                    <a:pt x="9525" y="2727"/>
                  </a:lnTo>
                  <a:cubicBezTo>
                    <a:pt x="9406" y="2846"/>
                    <a:pt x="9394" y="3013"/>
                    <a:pt x="9490" y="3144"/>
                  </a:cubicBezTo>
                  <a:cubicBezTo>
                    <a:pt x="9787" y="3608"/>
                    <a:pt x="9978" y="4097"/>
                    <a:pt x="10097" y="4632"/>
                  </a:cubicBezTo>
                  <a:cubicBezTo>
                    <a:pt x="10121" y="4799"/>
                    <a:pt x="10264" y="4906"/>
                    <a:pt x="10418" y="4906"/>
                  </a:cubicBezTo>
                  <a:lnTo>
                    <a:pt x="10883" y="4906"/>
                  </a:lnTo>
                  <a:cubicBezTo>
                    <a:pt x="10883" y="4906"/>
                    <a:pt x="10895" y="4906"/>
                    <a:pt x="10895" y="4918"/>
                  </a:cubicBezTo>
                  <a:lnTo>
                    <a:pt x="10883" y="6335"/>
                  </a:lnTo>
                  <a:lnTo>
                    <a:pt x="10418" y="6335"/>
                  </a:lnTo>
                  <a:cubicBezTo>
                    <a:pt x="10264" y="6335"/>
                    <a:pt x="10121" y="6430"/>
                    <a:pt x="10097" y="6597"/>
                  </a:cubicBezTo>
                  <a:cubicBezTo>
                    <a:pt x="9978" y="7121"/>
                    <a:pt x="9763" y="7621"/>
                    <a:pt x="9490" y="8085"/>
                  </a:cubicBezTo>
                  <a:cubicBezTo>
                    <a:pt x="9394" y="8216"/>
                    <a:pt x="9406" y="8407"/>
                    <a:pt x="9525" y="8502"/>
                  </a:cubicBezTo>
                  <a:lnTo>
                    <a:pt x="9859" y="8835"/>
                  </a:lnTo>
                  <a:lnTo>
                    <a:pt x="9859" y="8847"/>
                  </a:lnTo>
                  <a:lnTo>
                    <a:pt x="8859" y="9847"/>
                  </a:lnTo>
                  <a:lnTo>
                    <a:pt x="8847" y="9847"/>
                  </a:lnTo>
                  <a:lnTo>
                    <a:pt x="8513" y="9514"/>
                  </a:lnTo>
                  <a:cubicBezTo>
                    <a:pt x="8447" y="9448"/>
                    <a:pt x="8370" y="9415"/>
                    <a:pt x="8290" y="9415"/>
                  </a:cubicBezTo>
                  <a:cubicBezTo>
                    <a:pt x="8226" y="9415"/>
                    <a:pt x="8160" y="9436"/>
                    <a:pt x="8097" y="9478"/>
                  </a:cubicBezTo>
                  <a:cubicBezTo>
                    <a:pt x="7644" y="9776"/>
                    <a:pt x="7144" y="9966"/>
                    <a:pt x="6608" y="10085"/>
                  </a:cubicBezTo>
                  <a:cubicBezTo>
                    <a:pt x="6454" y="10109"/>
                    <a:pt x="6346" y="10252"/>
                    <a:pt x="6346" y="10407"/>
                  </a:cubicBezTo>
                  <a:lnTo>
                    <a:pt x="6346" y="10871"/>
                  </a:lnTo>
                  <a:cubicBezTo>
                    <a:pt x="6346" y="10871"/>
                    <a:pt x="6346" y="10883"/>
                    <a:pt x="6334" y="10883"/>
                  </a:cubicBezTo>
                  <a:lnTo>
                    <a:pt x="4930" y="10883"/>
                  </a:lnTo>
                  <a:cubicBezTo>
                    <a:pt x="4930" y="10883"/>
                    <a:pt x="4918" y="10883"/>
                    <a:pt x="4918" y="10871"/>
                  </a:cubicBezTo>
                  <a:lnTo>
                    <a:pt x="4918" y="10407"/>
                  </a:lnTo>
                  <a:cubicBezTo>
                    <a:pt x="4918" y="10252"/>
                    <a:pt x="4810" y="10109"/>
                    <a:pt x="4644" y="10085"/>
                  </a:cubicBezTo>
                  <a:cubicBezTo>
                    <a:pt x="4132" y="9966"/>
                    <a:pt x="3620" y="9752"/>
                    <a:pt x="3156" y="9478"/>
                  </a:cubicBezTo>
                  <a:cubicBezTo>
                    <a:pt x="3096" y="9442"/>
                    <a:pt x="3036" y="9419"/>
                    <a:pt x="2977" y="9419"/>
                  </a:cubicBezTo>
                  <a:cubicBezTo>
                    <a:pt x="2894" y="9419"/>
                    <a:pt x="2798" y="9442"/>
                    <a:pt x="2739" y="9514"/>
                  </a:cubicBezTo>
                  <a:lnTo>
                    <a:pt x="2417" y="9847"/>
                  </a:lnTo>
                  <a:lnTo>
                    <a:pt x="2405" y="9847"/>
                  </a:lnTo>
                  <a:lnTo>
                    <a:pt x="1405" y="8847"/>
                  </a:lnTo>
                  <a:lnTo>
                    <a:pt x="1405" y="8835"/>
                  </a:lnTo>
                  <a:lnTo>
                    <a:pt x="1727" y="8502"/>
                  </a:lnTo>
                  <a:cubicBezTo>
                    <a:pt x="1846" y="8383"/>
                    <a:pt x="1870" y="8228"/>
                    <a:pt x="1774" y="8085"/>
                  </a:cubicBezTo>
                  <a:cubicBezTo>
                    <a:pt x="1477" y="7621"/>
                    <a:pt x="1286" y="7133"/>
                    <a:pt x="1167" y="6597"/>
                  </a:cubicBezTo>
                  <a:cubicBezTo>
                    <a:pt x="1131" y="6430"/>
                    <a:pt x="1000" y="6335"/>
                    <a:pt x="834" y="6335"/>
                  </a:cubicBezTo>
                  <a:lnTo>
                    <a:pt x="381" y="6335"/>
                  </a:lnTo>
                  <a:cubicBezTo>
                    <a:pt x="381" y="6335"/>
                    <a:pt x="358" y="6335"/>
                    <a:pt x="358" y="6311"/>
                  </a:cubicBezTo>
                  <a:lnTo>
                    <a:pt x="358" y="4918"/>
                  </a:lnTo>
                  <a:cubicBezTo>
                    <a:pt x="358" y="4918"/>
                    <a:pt x="358" y="4906"/>
                    <a:pt x="381" y="4906"/>
                  </a:cubicBezTo>
                  <a:lnTo>
                    <a:pt x="834" y="4906"/>
                  </a:lnTo>
                  <a:cubicBezTo>
                    <a:pt x="1000" y="4906"/>
                    <a:pt x="1131" y="4799"/>
                    <a:pt x="1167" y="4632"/>
                  </a:cubicBezTo>
                  <a:cubicBezTo>
                    <a:pt x="1286" y="4108"/>
                    <a:pt x="1489" y="3608"/>
                    <a:pt x="1774" y="3144"/>
                  </a:cubicBezTo>
                  <a:cubicBezTo>
                    <a:pt x="1870" y="3013"/>
                    <a:pt x="1846" y="2834"/>
                    <a:pt x="1727" y="2727"/>
                  </a:cubicBezTo>
                  <a:lnTo>
                    <a:pt x="1405" y="2406"/>
                  </a:lnTo>
                  <a:lnTo>
                    <a:pt x="1405" y="2382"/>
                  </a:lnTo>
                  <a:lnTo>
                    <a:pt x="2405" y="1394"/>
                  </a:lnTo>
                  <a:lnTo>
                    <a:pt x="2417" y="1394"/>
                  </a:lnTo>
                  <a:lnTo>
                    <a:pt x="2739" y="1715"/>
                  </a:lnTo>
                  <a:cubicBezTo>
                    <a:pt x="2807" y="1784"/>
                    <a:pt x="2891" y="1817"/>
                    <a:pt x="2975" y="1817"/>
                  </a:cubicBezTo>
                  <a:cubicBezTo>
                    <a:pt x="3037" y="1817"/>
                    <a:pt x="3100" y="1798"/>
                    <a:pt x="3156" y="1763"/>
                  </a:cubicBezTo>
                  <a:cubicBezTo>
                    <a:pt x="3620" y="1465"/>
                    <a:pt x="4108" y="1275"/>
                    <a:pt x="4644" y="1156"/>
                  </a:cubicBezTo>
                  <a:cubicBezTo>
                    <a:pt x="4810" y="1120"/>
                    <a:pt x="4918" y="989"/>
                    <a:pt x="4918" y="822"/>
                  </a:cubicBezTo>
                  <a:lnTo>
                    <a:pt x="4918" y="358"/>
                  </a:lnTo>
                  <a:cubicBezTo>
                    <a:pt x="4918" y="358"/>
                    <a:pt x="4918" y="346"/>
                    <a:pt x="4930" y="346"/>
                  </a:cubicBezTo>
                  <a:close/>
                  <a:moveTo>
                    <a:pt x="4918" y="1"/>
                  </a:moveTo>
                  <a:cubicBezTo>
                    <a:pt x="4727" y="1"/>
                    <a:pt x="4572" y="156"/>
                    <a:pt x="4572" y="346"/>
                  </a:cubicBezTo>
                  <a:lnTo>
                    <a:pt x="4572" y="810"/>
                  </a:lnTo>
                  <a:cubicBezTo>
                    <a:pt x="4572" y="810"/>
                    <a:pt x="4572" y="822"/>
                    <a:pt x="4560" y="822"/>
                  </a:cubicBezTo>
                  <a:cubicBezTo>
                    <a:pt x="3989" y="941"/>
                    <a:pt x="3453" y="1168"/>
                    <a:pt x="2965" y="1477"/>
                  </a:cubicBezTo>
                  <a:lnTo>
                    <a:pt x="2953" y="1477"/>
                  </a:lnTo>
                  <a:lnTo>
                    <a:pt x="2620" y="1156"/>
                  </a:lnTo>
                  <a:cubicBezTo>
                    <a:pt x="2554" y="1090"/>
                    <a:pt x="2471" y="1057"/>
                    <a:pt x="2386" y="1057"/>
                  </a:cubicBezTo>
                  <a:cubicBezTo>
                    <a:pt x="2301" y="1057"/>
                    <a:pt x="2215" y="1090"/>
                    <a:pt x="2143" y="1156"/>
                  </a:cubicBezTo>
                  <a:lnTo>
                    <a:pt x="1155" y="2144"/>
                  </a:lnTo>
                  <a:cubicBezTo>
                    <a:pt x="1012" y="2287"/>
                    <a:pt x="1012" y="2489"/>
                    <a:pt x="1155" y="2620"/>
                  </a:cubicBezTo>
                  <a:lnTo>
                    <a:pt x="1477" y="2954"/>
                  </a:lnTo>
                  <a:lnTo>
                    <a:pt x="1477" y="2965"/>
                  </a:lnTo>
                  <a:cubicBezTo>
                    <a:pt x="1167" y="3454"/>
                    <a:pt x="941" y="3989"/>
                    <a:pt x="822" y="4561"/>
                  </a:cubicBezTo>
                  <a:cubicBezTo>
                    <a:pt x="822" y="4561"/>
                    <a:pt x="822" y="4573"/>
                    <a:pt x="810" y="4573"/>
                  </a:cubicBezTo>
                  <a:lnTo>
                    <a:pt x="346" y="4573"/>
                  </a:lnTo>
                  <a:cubicBezTo>
                    <a:pt x="155" y="4573"/>
                    <a:pt x="0" y="4728"/>
                    <a:pt x="0" y="4918"/>
                  </a:cubicBezTo>
                  <a:lnTo>
                    <a:pt x="0" y="6311"/>
                  </a:lnTo>
                  <a:cubicBezTo>
                    <a:pt x="0" y="6513"/>
                    <a:pt x="155" y="6656"/>
                    <a:pt x="346" y="6656"/>
                  </a:cubicBezTo>
                  <a:lnTo>
                    <a:pt x="810" y="6656"/>
                  </a:lnTo>
                  <a:cubicBezTo>
                    <a:pt x="810" y="6656"/>
                    <a:pt x="822" y="6656"/>
                    <a:pt x="822" y="6680"/>
                  </a:cubicBezTo>
                  <a:cubicBezTo>
                    <a:pt x="941" y="7240"/>
                    <a:pt x="1167" y="7776"/>
                    <a:pt x="1477" y="8264"/>
                  </a:cubicBezTo>
                  <a:lnTo>
                    <a:pt x="1477" y="8288"/>
                  </a:lnTo>
                  <a:lnTo>
                    <a:pt x="1155" y="8609"/>
                  </a:lnTo>
                  <a:cubicBezTo>
                    <a:pt x="1012" y="8740"/>
                    <a:pt x="1012" y="8954"/>
                    <a:pt x="1155" y="9085"/>
                  </a:cubicBezTo>
                  <a:lnTo>
                    <a:pt x="2143" y="10085"/>
                  </a:lnTo>
                  <a:cubicBezTo>
                    <a:pt x="2215" y="10151"/>
                    <a:pt x="2301" y="10184"/>
                    <a:pt x="2386" y="10184"/>
                  </a:cubicBezTo>
                  <a:cubicBezTo>
                    <a:pt x="2471" y="10184"/>
                    <a:pt x="2554" y="10151"/>
                    <a:pt x="2620" y="10085"/>
                  </a:cubicBezTo>
                  <a:lnTo>
                    <a:pt x="2953" y="9752"/>
                  </a:lnTo>
                  <a:lnTo>
                    <a:pt x="2965" y="9752"/>
                  </a:lnTo>
                  <a:cubicBezTo>
                    <a:pt x="3453" y="10073"/>
                    <a:pt x="3989" y="10288"/>
                    <a:pt x="4560" y="10407"/>
                  </a:cubicBezTo>
                  <a:cubicBezTo>
                    <a:pt x="4560" y="10407"/>
                    <a:pt x="4572" y="10407"/>
                    <a:pt x="4572" y="10431"/>
                  </a:cubicBezTo>
                  <a:lnTo>
                    <a:pt x="4572" y="10883"/>
                  </a:lnTo>
                  <a:cubicBezTo>
                    <a:pt x="4572" y="11085"/>
                    <a:pt x="4727" y="11228"/>
                    <a:pt x="4918" y="11228"/>
                  </a:cubicBezTo>
                  <a:lnTo>
                    <a:pt x="6311" y="11228"/>
                  </a:lnTo>
                  <a:cubicBezTo>
                    <a:pt x="6513" y="11228"/>
                    <a:pt x="6656" y="11085"/>
                    <a:pt x="6656" y="10883"/>
                  </a:cubicBezTo>
                  <a:lnTo>
                    <a:pt x="6656" y="10431"/>
                  </a:lnTo>
                  <a:cubicBezTo>
                    <a:pt x="6656" y="10431"/>
                    <a:pt x="6656" y="10407"/>
                    <a:pt x="6668" y="10407"/>
                  </a:cubicBezTo>
                  <a:cubicBezTo>
                    <a:pt x="7239" y="10288"/>
                    <a:pt x="7775" y="10062"/>
                    <a:pt x="8263" y="9752"/>
                  </a:cubicBezTo>
                  <a:lnTo>
                    <a:pt x="8275" y="9752"/>
                  </a:lnTo>
                  <a:lnTo>
                    <a:pt x="8609" y="10085"/>
                  </a:lnTo>
                  <a:cubicBezTo>
                    <a:pt x="8674" y="10151"/>
                    <a:pt x="8760" y="10184"/>
                    <a:pt x="8847" y="10184"/>
                  </a:cubicBezTo>
                  <a:cubicBezTo>
                    <a:pt x="8933" y="10184"/>
                    <a:pt x="9019" y="10151"/>
                    <a:pt x="9085" y="10085"/>
                  </a:cubicBezTo>
                  <a:lnTo>
                    <a:pt x="10085" y="9085"/>
                  </a:lnTo>
                  <a:cubicBezTo>
                    <a:pt x="10216" y="8954"/>
                    <a:pt x="10216" y="8740"/>
                    <a:pt x="10085" y="8609"/>
                  </a:cubicBezTo>
                  <a:lnTo>
                    <a:pt x="9752" y="8288"/>
                  </a:lnTo>
                  <a:lnTo>
                    <a:pt x="9752" y="8264"/>
                  </a:lnTo>
                  <a:cubicBezTo>
                    <a:pt x="10061" y="7776"/>
                    <a:pt x="10287" y="7240"/>
                    <a:pt x="10406" y="6680"/>
                  </a:cubicBezTo>
                  <a:cubicBezTo>
                    <a:pt x="10406" y="6680"/>
                    <a:pt x="10406" y="6656"/>
                    <a:pt x="10418" y="6656"/>
                  </a:cubicBezTo>
                  <a:lnTo>
                    <a:pt x="10883" y="6656"/>
                  </a:lnTo>
                  <a:cubicBezTo>
                    <a:pt x="11073" y="6656"/>
                    <a:pt x="11228" y="6513"/>
                    <a:pt x="11228" y="6311"/>
                  </a:cubicBezTo>
                  <a:lnTo>
                    <a:pt x="11228" y="4918"/>
                  </a:lnTo>
                  <a:cubicBezTo>
                    <a:pt x="11228" y="4728"/>
                    <a:pt x="11073" y="4573"/>
                    <a:pt x="10883" y="4573"/>
                  </a:cubicBezTo>
                  <a:lnTo>
                    <a:pt x="10418" y="4573"/>
                  </a:lnTo>
                  <a:cubicBezTo>
                    <a:pt x="10418" y="4573"/>
                    <a:pt x="10406" y="4573"/>
                    <a:pt x="10406" y="4561"/>
                  </a:cubicBezTo>
                  <a:cubicBezTo>
                    <a:pt x="10287" y="3989"/>
                    <a:pt x="10061" y="3454"/>
                    <a:pt x="9752" y="2965"/>
                  </a:cubicBezTo>
                  <a:lnTo>
                    <a:pt x="9752" y="2954"/>
                  </a:lnTo>
                  <a:lnTo>
                    <a:pt x="10085" y="2620"/>
                  </a:lnTo>
                  <a:cubicBezTo>
                    <a:pt x="10216" y="2489"/>
                    <a:pt x="10216" y="2287"/>
                    <a:pt x="10085" y="2144"/>
                  </a:cubicBezTo>
                  <a:lnTo>
                    <a:pt x="9085" y="1156"/>
                  </a:lnTo>
                  <a:cubicBezTo>
                    <a:pt x="9019" y="1090"/>
                    <a:pt x="8933" y="1057"/>
                    <a:pt x="8847" y="1057"/>
                  </a:cubicBezTo>
                  <a:cubicBezTo>
                    <a:pt x="8760" y="1057"/>
                    <a:pt x="8674" y="1090"/>
                    <a:pt x="8609" y="1156"/>
                  </a:cubicBezTo>
                  <a:lnTo>
                    <a:pt x="8275" y="1477"/>
                  </a:lnTo>
                  <a:lnTo>
                    <a:pt x="8263" y="1477"/>
                  </a:lnTo>
                  <a:cubicBezTo>
                    <a:pt x="7775" y="1168"/>
                    <a:pt x="7239" y="941"/>
                    <a:pt x="6668" y="822"/>
                  </a:cubicBezTo>
                  <a:cubicBezTo>
                    <a:pt x="6668" y="822"/>
                    <a:pt x="6656" y="822"/>
                    <a:pt x="6656" y="810"/>
                  </a:cubicBezTo>
                  <a:lnTo>
                    <a:pt x="6656" y="346"/>
                  </a:lnTo>
                  <a:cubicBezTo>
                    <a:pt x="6656" y="156"/>
                    <a:pt x="6513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47"/>
            <p:cNvSpPr/>
            <p:nvPr/>
          </p:nvSpPr>
          <p:spPr>
            <a:xfrm>
              <a:off x="5837429" y="1583070"/>
              <a:ext cx="185713" cy="183613"/>
            </a:xfrm>
            <a:custGeom>
              <a:rect b="b" l="l" r="r" t="t"/>
              <a:pathLst>
                <a:path extrusionOk="0" h="5769" w="5835">
                  <a:moveTo>
                    <a:pt x="3566" y="1"/>
                  </a:moveTo>
                  <a:cubicBezTo>
                    <a:pt x="3505" y="1"/>
                    <a:pt x="3443" y="3"/>
                    <a:pt x="3381" y="6"/>
                  </a:cubicBezTo>
                  <a:cubicBezTo>
                    <a:pt x="2512" y="54"/>
                    <a:pt x="1703" y="411"/>
                    <a:pt x="1072" y="1030"/>
                  </a:cubicBezTo>
                  <a:cubicBezTo>
                    <a:pt x="464" y="1649"/>
                    <a:pt x="95" y="2459"/>
                    <a:pt x="48" y="3340"/>
                  </a:cubicBezTo>
                  <a:cubicBezTo>
                    <a:pt x="0" y="4209"/>
                    <a:pt x="286" y="5054"/>
                    <a:pt x="822" y="5709"/>
                  </a:cubicBezTo>
                  <a:cubicBezTo>
                    <a:pt x="845" y="5757"/>
                    <a:pt x="893" y="5769"/>
                    <a:pt x="953" y="5769"/>
                  </a:cubicBezTo>
                  <a:cubicBezTo>
                    <a:pt x="988" y="5769"/>
                    <a:pt x="1024" y="5745"/>
                    <a:pt x="1060" y="5733"/>
                  </a:cubicBezTo>
                  <a:cubicBezTo>
                    <a:pt x="1131" y="5673"/>
                    <a:pt x="1131" y="5566"/>
                    <a:pt x="1084" y="5495"/>
                  </a:cubicBezTo>
                  <a:cubicBezTo>
                    <a:pt x="595" y="4888"/>
                    <a:pt x="345" y="4126"/>
                    <a:pt x="393" y="3352"/>
                  </a:cubicBezTo>
                  <a:cubicBezTo>
                    <a:pt x="429" y="2566"/>
                    <a:pt x="762" y="1816"/>
                    <a:pt x="1310" y="1268"/>
                  </a:cubicBezTo>
                  <a:cubicBezTo>
                    <a:pt x="1857" y="720"/>
                    <a:pt x="2608" y="399"/>
                    <a:pt x="3393" y="351"/>
                  </a:cubicBezTo>
                  <a:cubicBezTo>
                    <a:pt x="3456" y="348"/>
                    <a:pt x="3518" y="346"/>
                    <a:pt x="3580" y="346"/>
                  </a:cubicBezTo>
                  <a:cubicBezTo>
                    <a:pt x="4291" y="346"/>
                    <a:pt x="4989" y="593"/>
                    <a:pt x="5536" y="1042"/>
                  </a:cubicBezTo>
                  <a:cubicBezTo>
                    <a:pt x="5567" y="1068"/>
                    <a:pt x="5605" y="1080"/>
                    <a:pt x="5642" y="1080"/>
                  </a:cubicBezTo>
                  <a:cubicBezTo>
                    <a:pt x="5692" y="1080"/>
                    <a:pt x="5741" y="1059"/>
                    <a:pt x="5775" y="1018"/>
                  </a:cubicBezTo>
                  <a:cubicBezTo>
                    <a:pt x="5834" y="947"/>
                    <a:pt x="5822" y="840"/>
                    <a:pt x="5751" y="780"/>
                  </a:cubicBezTo>
                  <a:cubicBezTo>
                    <a:pt x="5121" y="283"/>
                    <a:pt x="4358" y="1"/>
                    <a:pt x="3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47"/>
            <p:cNvSpPr/>
            <p:nvPr/>
          </p:nvSpPr>
          <p:spPr>
            <a:xfrm>
              <a:off x="5876068" y="1616584"/>
              <a:ext cx="186859" cy="189501"/>
            </a:xfrm>
            <a:custGeom>
              <a:rect b="b" l="l" r="r" t="t"/>
              <a:pathLst>
                <a:path extrusionOk="0" h="5954" w="5871">
                  <a:moveTo>
                    <a:pt x="3406" y="322"/>
                  </a:moveTo>
                  <a:lnTo>
                    <a:pt x="3406" y="1013"/>
                  </a:lnTo>
                  <a:cubicBezTo>
                    <a:pt x="3406" y="1108"/>
                    <a:pt x="3370" y="1227"/>
                    <a:pt x="3322" y="1322"/>
                  </a:cubicBezTo>
                  <a:lnTo>
                    <a:pt x="3239" y="1489"/>
                  </a:lnTo>
                  <a:cubicBezTo>
                    <a:pt x="3227" y="1513"/>
                    <a:pt x="3227" y="1525"/>
                    <a:pt x="3227" y="1561"/>
                  </a:cubicBezTo>
                  <a:lnTo>
                    <a:pt x="3227" y="1918"/>
                  </a:lnTo>
                  <a:cubicBezTo>
                    <a:pt x="3227" y="2156"/>
                    <a:pt x="3132" y="2382"/>
                    <a:pt x="2953" y="2561"/>
                  </a:cubicBezTo>
                  <a:cubicBezTo>
                    <a:pt x="2775" y="2715"/>
                    <a:pt x="2548" y="2811"/>
                    <a:pt x="2310" y="2811"/>
                  </a:cubicBezTo>
                  <a:cubicBezTo>
                    <a:pt x="1834" y="2799"/>
                    <a:pt x="1453" y="2370"/>
                    <a:pt x="1453" y="1882"/>
                  </a:cubicBezTo>
                  <a:lnTo>
                    <a:pt x="1453" y="1572"/>
                  </a:lnTo>
                  <a:cubicBezTo>
                    <a:pt x="1453" y="1549"/>
                    <a:pt x="1453" y="1525"/>
                    <a:pt x="1441" y="1501"/>
                  </a:cubicBezTo>
                  <a:lnTo>
                    <a:pt x="1334" y="1287"/>
                  </a:lnTo>
                  <a:cubicBezTo>
                    <a:pt x="1298" y="1215"/>
                    <a:pt x="1274" y="1132"/>
                    <a:pt x="1274" y="1049"/>
                  </a:cubicBezTo>
                  <a:lnTo>
                    <a:pt x="1274" y="1037"/>
                  </a:lnTo>
                  <a:cubicBezTo>
                    <a:pt x="1274" y="644"/>
                    <a:pt x="1584" y="322"/>
                    <a:pt x="1989" y="322"/>
                  </a:cubicBezTo>
                  <a:close/>
                  <a:moveTo>
                    <a:pt x="1989" y="3073"/>
                  </a:moveTo>
                  <a:cubicBezTo>
                    <a:pt x="2084" y="3108"/>
                    <a:pt x="2191" y="3132"/>
                    <a:pt x="2310" y="3132"/>
                  </a:cubicBezTo>
                  <a:lnTo>
                    <a:pt x="2358" y="3132"/>
                  </a:lnTo>
                  <a:cubicBezTo>
                    <a:pt x="2477" y="3132"/>
                    <a:pt x="2608" y="3120"/>
                    <a:pt x="2715" y="3073"/>
                  </a:cubicBezTo>
                  <a:lnTo>
                    <a:pt x="2715" y="3073"/>
                  </a:lnTo>
                  <a:cubicBezTo>
                    <a:pt x="2703" y="3132"/>
                    <a:pt x="2715" y="3180"/>
                    <a:pt x="2727" y="3227"/>
                  </a:cubicBezTo>
                  <a:lnTo>
                    <a:pt x="2596" y="3358"/>
                  </a:lnTo>
                  <a:cubicBezTo>
                    <a:pt x="2525" y="3430"/>
                    <a:pt x="2429" y="3466"/>
                    <a:pt x="2346" y="3466"/>
                  </a:cubicBezTo>
                  <a:cubicBezTo>
                    <a:pt x="2251" y="3466"/>
                    <a:pt x="2144" y="3418"/>
                    <a:pt x="2084" y="3358"/>
                  </a:cubicBezTo>
                  <a:lnTo>
                    <a:pt x="1953" y="3227"/>
                  </a:lnTo>
                  <a:cubicBezTo>
                    <a:pt x="1965" y="3180"/>
                    <a:pt x="1989" y="3120"/>
                    <a:pt x="1989" y="3073"/>
                  </a:cubicBezTo>
                  <a:close/>
                  <a:moveTo>
                    <a:pt x="2953" y="3489"/>
                  </a:moveTo>
                  <a:cubicBezTo>
                    <a:pt x="3001" y="3525"/>
                    <a:pt x="3048" y="3537"/>
                    <a:pt x="3108" y="3549"/>
                  </a:cubicBezTo>
                  <a:lnTo>
                    <a:pt x="3703" y="3716"/>
                  </a:lnTo>
                  <a:cubicBezTo>
                    <a:pt x="3846" y="3763"/>
                    <a:pt x="3965" y="3906"/>
                    <a:pt x="3965" y="4061"/>
                  </a:cubicBezTo>
                  <a:lnTo>
                    <a:pt x="3965" y="5192"/>
                  </a:lnTo>
                  <a:lnTo>
                    <a:pt x="3941" y="5192"/>
                  </a:lnTo>
                  <a:cubicBezTo>
                    <a:pt x="3822" y="5263"/>
                    <a:pt x="3703" y="5323"/>
                    <a:pt x="3560" y="5371"/>
                  </a:cubicBezTo>
                  <a:lnTo>
                    <a:pt x="3560" y="4370"/>
                  </a:lnTo>
                  <a:cubicBezTo>
                    <a:pt x="3560" y="4287"/>
                    <a:pt x="3489" y="4204"/>
                    <a:pt x="3406" y="4204"/>
                  </a:cubicBezTo>
                  <a:cubicBezTo>
                    <a:pt x="3310" y="4204"/>
                    <a:pt x="3239" y="4287"/>
                    <a:pt x="3239" y="4370"/>
                  </a:cubicBezTo>
                  <a:lnTo>
                    <a:pt x="3239" y="5490"/>
                  </a:lnTo>
                  <a:cubicBezTo>
                    <a:pt x="3001" y="5561"/>
                    <a:pt x="2763" y="5597"/>
                    <a:pt x="2513" y="5609"/>
                  </a:cubicBezTo>
                  <a:lnTo>
                    <a:pt x="2346" y="5609"/>
                  </a:lnTo>
                  <a:cubicBezTo>
                    <a:pt x="2048" y="5609"/>
                    <a:pt x="1751" y="5561"/>
                    <a:pt x="1453" y="5478"/>
                  </a:cubicBezTo>
                  <a:lnTo>
                    <a:pt x="1453" y="4359"/>
                  </a:lnTo>
                  <a:cubicBezTo>
                    <a:pt x="1453" y="4263"/>
                    <a:pt x="1382" y="4192"/>
                    <a:pt x="1286" y="4192"/>
                  </a:cubicBezTo>
                  <a:cubicBezTo>
                    <a:pt x="1203" y="4192"/>
                    <a:pt x="1120" y="4263"/>
                    <a:pt x="1120" y="4359"/>
                  </a:cubicBezTo>
                  <a:lnTo>
                    <a:pt x="1120" y="5359"/>
                  </a:lnTo>
                  <a:cubicBezTo>
                    <a:pt x="989" y="5299"/>
                    <a:pt x="870" y="5240"/>
                    <a:pt x="751" y="5180"/>
                  </a:cubicBezTo>
                  <a:lnTo>
                    <a:pt x="751" y="4061"/>
                  </a:lnTo>
                  <a:cubicBezTo>
                    <a:pt x="751" y="3894"/>
                    <a:pt x="858" y="3763"/>
                    <a:pt x="1024" y="3716"/>
                  </a:cubicBezTo>
                  <a:lnTo>
                    <a:pt x="1620" y="3549"/>
                  </a:lnTo>
                  <a:cubicBezTo>
                    <a:pt x="1655" y="3537"/>
                    <a:pt x="1715" y="3513"/>
                    <a:pt x="1763" y="3489"/>
                  </a:cubicBezTo>
                  <a:lnTo>
                    <a:pt x="1870" y="3597"/>
                  </a:lnTo>
                  <a:cubicBezTo>
                    <a:pt x="2001" y="3727"/>
                    <a:pt x="2179" y="3811"/>
                    <a:pt x="2358" y="3811"/>
                  </a:cubicBezTo>
                  <a:cubicBezTo>
                    <a:pt x="2537" y="3811"/>
                    <a:pt x="2715" y="3727"/>
                    <a:pt x="2846" y="3597"/>
                  </a:cubicBezTo>
                  <a:lnTo>
                    <a:pt x="2953" y="3489"/>
                  </a:lnTo>
                  <a:close/>
                  <a:moveTo>
                    <a:pt x="1953" y="1"/>
                  </a:moveTo>
                  <a:cubicBezTo>
                    <a:pt x="1382" y="1"/>
                    <a:pt x="917" y="453"/>
                    <a:pt x="917" y="1037"/>
                  </a:cubicBezTo>
                  <a:lnTo>
                    <a:pt x="917" y="1049"/>
                  </a:lnTo>
                  <a:cubicBezTo>
                    <a:pt x="917" y="1191"/>
                    <a:pt x="941" y="1322"/>
                    <a:pt x="1001" y="1441"/>
                  </a:cubicBezTo>
                  <a:lnTo>
                    <a:pt x="1096" y="1608"/>
                  </a:lnTo>
                  <a:lnTo>
                    <a:pt x="1096" y="1870"/>
                  </a:lnTo>
                  <a:cubicBezTo>
                    <a:pt x="1096" y="2299"/>
                    <a:pt x="1298" y="2680"/>
                    <a:pt x="1620" y="2918"/>
                  </a:cubicBezTo>
                  <a:lnTo>
                    <a:pt x="1620" y="3061"/>
                  </a:lnTo>
                  <a:cubicBezTo>
                    <a:pt x="1620" y="3156"/>
                    <a:pt x="1548" y="3227"/>
                    <a:pt x="1477" y="3239"/>
                  </a:cubicBezTo>
                  <a:lnTo>
                    <a:pt x="882" y="3406"/>
                  </a:lnTo>
                  <a:cubicBezTo>
                    <a:pt x="584" y="3489"/>
                    <a:pt x="381" y="3763"/>
                    <a:pt x="381" y="4073"/>
                  </a:cubicBezTo>
                  <a:lnTo>
                    <a:pt x="381" y="4966"/>
                  </a:lnTo>
                  <a:cubicBezTo>
                    <a:pt x="346" y="4954"/>
                    <a:pt x="334" y="4918"/>
                    <a:pt x="298" y="4906"/>
                  </a:cubicBezTo>
                  <a:cubicBezTo>
                    <a:pt x="268" y="4881"/>
                    <a:pt x="232" y="4869"/>
                    <a:pt x="196" y="4869"/>
                  </a:cubicBezTo>
                  <a:cubicBezTo>
                    <a:pt x="146" y="4869"/>
                    <a:pt x="95" y="4893"/>
                    <a:pt x="60" y="4942"/>
                  </a:cubicBezTo>
                  <a:cubicBezTo>
                    <a:pt x="0" y="5013"/>
                    <a:pt x="24" y="5121"/>
                    <a:pt x="96" y="5180"/>
                  </a:cubicBezTo>
                  <a:cubicBezTo>
                    <a:pt x="727" y="5680"/>
                    <a:pt x="1501" y="5954"/>
                    <a:pt x="2298" y="5954"/>
                  </a:cubicBezTo>
                  <a:lnTo>
                    <a:pt x="2477" y="5954"/>
                  </a:lnTo>
                  <a:cubicBezTo>
                    <a:pt x="3334" y="5906"/>
                    <a:pt x="4156" y="5549"/>
                    <a:pt x="4787" y="4918"/>
                  </a:cubicBezTo>
                  <a:cubicBezTo>
                    <a:pt x="5394" y="4311"/>
                    <a:pt x="5763" y="3489"/>
                    <a:pt x="5811" y="2620"/>
                  </a:cubicBezTo>
                  <a:cubicBezTo>
                    <a:pt x="5870" y="1763"/>
                    <a:pt x="5596" y="918"/>
                    <a:pt x="5049" y="251"/>
                  </a:cubicBezTo>
                  <a:cubicBezTo>
                    <a:pt x="5014" y="209"/>
                    <a:pt x="4967" y="192"/>
                    <a:pt x="4917" y="192"/>
                  </a:cubicBezTo>
                  <a:cubicBezTo>
                    <a:pt x="4882" y="192"/>
                    <a:pt x="4845" y="200"/>
                    <a:pt x="4811" y="215"/>
                  </a:cubicBezTo>
                  <a:cubicBezTo>
                    <a:pt x="4739" y="275"/>
                    <a:pt x="4739" y="382"/>
                    <a:pt x="4787" y="453"/>
                  </a:cubicBezTo>
                  <a:cubicBezTo>
                    <a:pt x="5275" y="1072"/>
                    <a:pt x="5525" y="1822"/>
                    <a:pt x="5489" y="2596"/>
                  </a:cubicBezTo>
                  <a:cubicBezTo>
                    <a:pt x="5442" y="3394"/>
                    <a:pt x="5108" y="4132"/>
                    <a:pt x="4561" y="4680"/>
                  </a:cubicBezTo>
                  <a:cubicBezTo>
                    <a:pt x="4453" y="4787"/>
                    <a:pt x="4358" y="4882"/>
                    <a:pt x="4239" y="4966"/>
                  </a:cubicBezTo>
                  <a:lnTo>
                    <a:pt x="4239" y="4073"/>
                  </a:lnTo>
                  <a:cubicBezTo>
                    <a:pt x="4239" y="3763"/>
                    <a:pt x="4025" y="3489"/>
                    <a:pt x="3727" y="3406"/>
                  </a:cubicBezTo>
                  <a:lnTo>
                    <a:pt x="3132" y="3239"/>
                  </a:lnTo>
                  <a:cubicBezTo>
                    <a:pt x="3060" y="3216"/>
                    <a:pt x="3001" y="3144"/>
                    <a:pt x="3001" y="3061"/>
                  </a:cubicBezTo>
                  <a:lnTo>
                    <a:pt x="3001" y="2930"/>
                  </a:lnTo>
                  <a:cubicBezTo>
                    <a:pt x="3060" y="2882"/>
                    <a:pt x="3108" y="2858"/>
                    <a:pt x="3156" y="2799"/>
                  </a:cubicBezTo>
                  <a:cubicBezTo>
                    <a:pt x="3394" y="2561"/>
                    <a:pt x="3537" y="2263"/>
                    <a:pt x="3537" y="1918"/>
                  </a:cubicBezTo>
                  <a:lnTo>
                    <a:pt x="3537" y="1608"/>
                  </a:lnTo>
                  <a:lnTo>
                    <a:pt x="3596" y="1465"/>
                  </a:lnTo>
                  <a:cubicBezTo>
                    <a:pt x="3668" y="1322"/>
                    <a:pt x="3703" y="1168"/>
                    <a:pt x="3703" y="1013"/>
                  </a:cubicBezTo>
                  <a:lnTo>
                    <a:pt x="3703" y="156"/>
                  </a:lnTo>
                  <a:cubicBezTo>
                    <a:pt x="3703" y="72"/>
                    <a:pt x="3620" y="1"/>
                    <a:pt x="3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47"/>
            <p:cNvSpPr/>
            <p:nvPr/>
          </p:nvSpPr>
          <p:spPr>
            <a:xfrm>
              <a:off x="5928360" y="1644624"/>
              <a:ext cx="45131" cy="16328"/>
            </a:xfrm>
            <a:custGeom>
              <a:rect b="b" l="l" r="r" t="t"/>
              <a:pathLst>
                <a:path extrusionOk="0" h="513" w="1418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346" y="334"/>
                    <a:pt x="882" y="370"/>
                    <a:pt x="1144" y="501"/>
                  </a:cubicBezTo>
                  <a:cubicBezTo>
                    <a:pt x="1179" y="513"/>
                    <a:pt x="1191" y="513"/>
                    <a:pt x="1227" y="513"/>
                  </a:cubicBezTo>
                  <a:cubicBezTo>
                    <a:pt x="1286" y="513"/>
                    <a:pt x="1346" y="489"/>
                    <a:pt x="1370" y="430"/>
                  </a:cubicBezTo>
                  <a:cubicBezTo>
                    <a:pt x="1417" y="334"/>
                    <a:pt x="1370" y="227"/>
                    <a:pt x="1298" y="203"/>
                  </a:cubicBezTo>
                  <a:cubicBezTo>
                    <a:pt x="905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7" name="Google Shape;357;p47"/>
          <p:cNvSpPr txBox="1"/>
          <p:nvPr/>
        </p:nvSpPr>
        <p:spPr>
          <a:xfrm>
            <a:off x="670825" y="4404700"/>
            <a:ext cx="704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Open Sans"/>
                <a:ea typeface="Open Sans"/>
                <a:cs typeface="Open Sans"/>
                <a:sym typeface="Open Sans"/>
              </a:rPr>
              <a:t>“I feel comfortable now that we don't have unknown activity happening on our network -- we now have </a:t>
            </a:r>
            <a:r>
              <a:rPr b="1" i="1" lang="en" sz="1200">
                <a:latin typeface="Open Sans"/>
                <a:ea typeface="Open Sans"/>
                <a:cs typeface="Open Sans"/>
                <a:sym typeface="Open Sans"/>
              </a:rPr>
              <a:t>full visibility of our infrastructure</a:t>
            </a:r>
            <a:r>
              <a:rPr i="1" lang="en" sz="1200">
                <a:latin typeface="Open Sans"/>
                <a:ea typeface="Open Sans"/>
                <a:cs typeface="Open Sans"/>
                <a:sym typeface="Open Sans"/>
              </a:rPr>
              <a:t>.”  – John Hwee, Director of IT, Duraflame</a:t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itch Deck Template">
  <a:themeElements>
    <a:clrScheme name="Simple Light">
      <a:dk1>
        <a:srgbClr val="2E2E2E"/>
      </a:dk1>
      <a:lt1>
        <a:srgbClr val="FFFFFF"/>
      </a:lt1>
      <a:dk2>
        <a:srgbClr val="3B3B3B"/>
      </a:dk2>
      <a:lt2>
        <a:srgbClr val="F4F6F8"/>
      </a:lt2>
      <a:accent1>
        <a:srgbClr val="3F7EF8"/>
      </a:accent1>
      <a:accent2>
        <a:srgbClr val="E3ECFE"/>
      </a:accent2>
      <a:accent3>
        <a:srgbClr val="3B3B3B"/>
      </a:accent3>
      <a:accent4>
        <a:srgbClr val="3F7EF8"/>
      </a:accent4>
      <a:accent5>
        <a:srgbClr val="122240"/>
      </a:accent5>
      <a:accent6>
        <a:srgbClr val="727272"/>
      </a:accent6>
      <a:hlink>
        <a:srgbClr val="3BB27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